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1"/>
  </p:notesMasterIdLst>
  <p:handoutMasterIdLst>
    <p:handoutMasterId r:id="rId122"/>
  </p:handoutMasterIdLst>
  <p:sldIdLst>
    <p:sldId id="256" r:id="rId2"/>
    <p:sldId id="387" r:id="rId3"/>
    <p:sldId id="338" r:id="rId4"/>
    <p:sldId id="342" r:id="rId5"/>
    <p:sldId id="343" r:id="rId6"/>
    <p:sldId id="347" r:id="rId7"/>
    <p:sldId id="348" r:id="rId8"/>
    <p:sldId id="441" r:id="rId9"/>
    <p:sldId id="349" r:id="rId10"/>
    <p:sldId id="350" r:id="rId11"/>
    <p:sldId id="352" r:id="rId12"/>
    <p:sldId id="353" r:id="rId13"/>
    <p:sldId id="355" r:id="rId14"/>
    <p:sldId id="356" r:id="rId15"/>
    <p:sldId id="357" r:id="rId16"/>
    <p:sldId id="358" r:id="rId17"/>
    <p:sldId id="359" r:id="rId18"/>
    <p:sldId id="360" r:id="rId19"/>
    <p:sldId id="361" r:id="rId20"/>
    <p:sldId id="362" r:id="rId21"/>
    <p:sldId id="363" r:id="rId22"/>
    <p:sldId id="364" r:id="rId23"/>
    <p:sldId id="365" r:id="rId24"/>
    <p:sldId id="367" r:id="rId25"/>
    <p:sldId id="368" r:id="rId26"/>
    <p:sldId id="369" r:id="rId27"/>
    <p:sldId id="370" r:id="rId28"/>
    <p:sldId id="371" r:id="rId29"/>
    <p:sldId id="372" r:id="rId30"/>
    <p:sldId id="375" r:id="rId31"/>
    <p:sldId id="377" r:id="rId32"/>
    <p:sldId id="379" r:id="rId33"/>
    <p:sldId id="381" r:id="rId34"/>
    <p:sldId id="382" r:id="rId35"/>
    <p:sldId id="386" r:id="rId36"/>
    <p:sldId id="258" r:id="rId37"/>
    <p:sldId id="259" r:id="rId38"/>
    <p:sldId id="260" r:id="rId39"/>
    <p:sldId id="261" r:id="rId40"/>
    <p:sldId id="265" r:id="rId41"/>
    <p:sldId id="266" r:id="rId42"/>
    <p:sldId id="268" r:id="rId43"/>
    <p:sldId id="269" r:id="rId44"/>
    <p:sldId id="263" r:id="rId45"/>
    <p:sldId id="270" r:id="rId46"/>
    <p:sldId id="272" r:id="rId47"/>
    <p:sldId id="273" r:id="rId48"/>
    <p:sldId id="277" r:id="rId49"/>
    <p:sldId id="278" r:id="rId50"/>
    <p:sldId id="275" r:id="rId51"/>
    <p:sldId id="276" r:id="rId52"/>
    <p:sldId id="279" r:id="rId53"/>
    <p:sldId id="280" r:id="rId54"/>
    <p:sldId id="281" r:id="rId55"/>
    <p:sldId id="282" r:id="rId56"/>
    <p:sldId id="284" r:id="rId57"/>
    <p:sldId id="283" r:id="rId58"/>
    <p:sldId id="285" r:id="rId59"/>
    <p:sldId id="442" r:id="rId60"/>
    <p:sldId id="286" r:id="rId61"/>
    <p:sldId id="388" r:id="rId62"/>
    <p:sldId id="390" r:id="rId63"/>
    <p:sldId id="425" r:id="rId64"/>
    <p:sldId id="391" r:id="rId65"/>
    <p:sldId id="395" r:id="rId66"/>
    <p:sldId id="399" r:id="rId67"/>
    <p:sldId id="400" r:id="rId68"/>
    <p:sldId id="402" r:id="rId69"/>
    <p:sldId id="403" r:id="rId70"/>
    <p:sldId id="404" r:id="rId71"/>
    <p:sldId id="405" r:id="rId72"/>
    <p:sldId id="406" r:id="rId73"/>
    <p:sldId id="431" r:id="rId74"/>
    <p:sldId id="432" r:id="rId75"/>
    <p:sldId id="433" r:id="rId76"/>
    <p:sldId id="443" r:id="rId77"/>
    <p:sldId id="444" r:id="rId78"/>
    <p:sldId id="435" r:id="rId79"/>
    <p:sldId id="436" r:id="rId80"/>
    <p:sldId id="437" r:id="rId81"/>
    <p:sldId id="438" r:id="rId82"/>
    <p:sldId id="439" r:id="rId83"/>
    <p:sldId id="440" r:id="rId84"/>
    <p:sldId id="287" r:id="rId85"/>
    <p:sldId id="288" r:id="rId86"/>
    <p:sldId id="289" r:id="rId87"/>
    <p:sldId id="293" r:id="rId88"/>
    <p:sldId id="299" r:id="rId89"/>
    <p:sldId id="322" r:id="rId90"/>
    <p:sldId id="332" r:id="rId91"/>
    <p:sldId id="306" r:id="rId92"/>
    <p:sldId id="307" r:id="rId93"/>
    <p:sldId id="308" r:id="rId94"/>
    <p:sldId id="311" r:id="rId95"/>
    <p:sldId id="313" r:id="rId96"/>
    <p:sldId id="314" r:id="rId97"/>
    <p:sldId id="316" r:id="rId98"/>
    <p:sldId id="323" r:id="rId99"/>
    <p:sldId id="324" r:id="rId100"/>
    <p:sldId id="326" r:id="rId101"/>
    <p:sldId id="407" r:id="rId102"/>
    <p:sldId id="409" r:id="rId103"/>
    <p:sldId id="410" r:id="rId104"/>
    <p:sldId id="413" r:id="rId105"/>
    <p:sldId id="414" r:id="rId106"/>
    <p:sldId id="418" r:id="rId107"/>
    <p:sldId id="426" r:id="rId108"/>
    <p:sldId id="427" r:id="rId109"/>
    <p:sldId id="428" r:id="rId110"/>
    <p:sldId id="429" r:id="rId111"/>
    <p:sldId id="430" r:id="rId112"/>
    <p:sldId id="419" r:id="rId113"/>
    <p:sldId id="421" r:id="rId114"/>
    <p:sldId id="327" r:id="rId115"/>
    <p:sldId id="328" r:id="rId116"/>
    <p:sldId id="329" r:id="rId117"/>
    <p:sldId id="422" r:id="rId118"/>
    <p:sldId id="423" r:id="rId119"/>
    <p:sldId id="424" r:id="rId120"/>
  </p:sldIdLst>
  <p:sldSz cx="9144000" cy="6858000" type="screen4x3"/>
  <p:notesSz cx="7077075" cy="9077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0"/>
  </p:normalViewPr>
  <p:slideViewPr>
    <p:cSldViewPr>
      <p:cViewPr varScale="1">
        <p:scale>
          <a:sx n="89" d="100"/>
          <a:sy n="89" d="100"/>
        </p:scale>
        <p:origin x="63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54025"/>
          </a:xfrm>
          <a:prstGeom prst="rect">
            <a:avLst/>
          </a:prstGeom>
        </p:spPr>
        <p:txBody>
          <a:bodyPr vert="horz" lIns="91440" tIns="45720" rIns="91440" bIns="45720" rtlCol="0"/>
          <a:lstStyle>
            <a:lvl1pPr algn="r">
              <a:defRPr sz="1200"/>
            </a:lvl1pPr>
          </a:lstStyle>
          <a:p>
            <a:fld id="{5DA59D15-6963-4102-A673-34AD66ED7C9E}" type="datetimeFigureOut">
              <a:rPr lang="en-US" smtClean="0"/>
              <a:t>12/5/2019</a:t>
            </a:fld>
            <a:endParaRPr lang="en-US"/>
          </a:p>
        </p:txBody>
      </p:sp>
      <p:sp>
        <p:nvSpPr>
          <p:cNvPr id="4" name="Footer Placeholder 3"/>
          <p:cNvSpPr>
            <a:spLocks noGrp="1"/>
          </p:cNvSpPr>
          <p:nvPr>
            <p:ph type="ftr" sz="quarter" idx="2"/>
          </p:nvPr>
        </p:nvSpPr>
        <p:spPr>
          <a:xfrm>
            <a:off x="0" y="8621713"/>
            <a:ext cx="3067050" cy="4540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621713"/>
            <a:ext cx="3067050" cy="454025"/>
          </a:xfrm>
          <a:prstGeom prst="rect">
            <a:avLst/>
          </a:prstGeom>
        </p:spPr>
        <p:txBody>
          <a:bodyPr vert="horz" lIns="91440" tIns="45720" rIns="91440" bIns="45720" rtlCol="0" anchor="b"/>
          <a:lstStyle>
            <a:lvl1pPr algn="r">
              <a:defRPr sz="1200"/>
            </a:lvl1pPr>
          </a:lstStyle>
          <a:p>
            <a:fld id="{0097278E-48C2-49E6-99B4-EF40876CB1DA}" type="slidenum">
              <a:rPr lang="en-US" smtClean="0"/>
              <a:t>‹#›</a:t>
            </a:fld>
            <a:endParaRPr lang="en-US"/>
          </a:p>
        </p:txBody>
      </p:sp>
    </p:spTree>
    <p:extLst>
      <p:ext uri="{BB962C8B-B14F-4D97-AF65-F5344CB8AC3E}">
        <p14:creationId xmlns:p14="http://schemas.microsoft.com/office/powerpoint/2010/main" val="37291344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540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438" y="0"/>
            <a:ext cx="3067050" cy="454025"/>
          </a:xfrm>
          <a:prstGeom prst="rect">
            <a:avLst/>
          </a:prstGeom>
        </p:spPr>
        <p:txBody>
          <a:bodyPr vert="horz" lIns="91440" tIns="45720" rIns="91440" bIns="45720" rtlCol="0"/>
          <a:lstStyle>
            <a:lvl1pPr algn="r">
              <a:defRPr sz="1200"/>
            </a:lvl1pPr>
          </a:lstStyle>
          <a:p>
            <a:fld id="{4D13B4DA-F424-418E-A91A-DE65F772A6B2}" type="datetimeFigureOut">
              <a:rPr lang="en-US" smtClean="0"/>
              <a:t>12/5/2019</a:t>
            </a:fld>
            <a:endParaRPr lang="en-US"/>
          </a:p>
        </p:txBody>
      </p:sp>
      <p:sp>
        <p:nvSpPr>
          <p:cNvPr id="4" name="Slide Image Placeholder 3"/>
          <p:cNvSpPr>
            <a:spLocks noGrp="1" noRot="1" noChangeAspect="1"/>
          </p:cNvSpPr>
          <p:nvPr>
            <p:ph type="sldImg" idx="2"/>
          </p:nvPr>
        </p:nvSpPr>
        <p:spPr>
          <a:xfrm>
            <a:off x="1270000" y="681038"/>
            <a:ext cx="4537075" cy="34036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311650"/>
            <a:ext cx="5661025" cy="40846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21713"/>
            <a:ext cx="3067050" cy="4540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438" y="8621713"/>
            <a:ext cx="3067050" cy="454025"/>
          </a:xfrm>
          <a:prstGeom prst="rect">
            <a:avLst/>
          </a:prstGeom>
        </p:spPr>
        <p:txBody>
          <a:bodyPr vert="horz" lIns="91440" tIns="45720" rIns="91440" bIns="45720" rtlCol="0" anchor="b"/>
          <a:lstStyle>
            <a:lvl1pPr algn="r">
              <a:defRPr sz="1200"/>
            </a:lvl1pPr>
          </a:lstStyle>
          <a:p>
            <a:fld id="{AEF6C8C2-DEF7-4B1F-98DE-9F2EAAA30F4C}" type="slidenum">
              <a:rPr lang="en-US" smtClean="0"/>
              <a:t>‹#›</a:t>
            </a:fld>
            <a:endParaRPr lang="en-US"/>
          </a:p>
        </p:txBody>
      </p:sp>
    </p:spTree>
    <p:extLst>
      <p:ext uri="{BB962C8B-B14F-4D97-AF65-F5344CB8AC3E}">
        <p14:creationId xmlns:p14="http://schemas.microsoft.com/office/powerpoint/2010/main" val="126200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F6C8C2-DEF7-4B1F-98DE-9F2EAAA30F4C}" type="slidenum">
              <a:rPr lang="en-US" smtClean="0"/>
              <a:t>75</a:t>
            </a:fld>
            <a:endParaRPr lang="en-US"/>
          </a:p>
        </p:txBody>
      </p:sp>
    </p:spTree>
    <p:extLst>
      <p:ext uri="{BB962C8B-B14F-4D97-AF65-F5344CB8AC3E}">
        <p14:creationId xmlns:p14="http://schemas.microsoft.com/office/powerpoint/2010/main" val="190504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744D2B-4493-4078-85FE-1AD292CDD2D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363110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4D2B-4493-4078-85FE-1AD292CDD2D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2804884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4D2B-4493-4078-85FE-1AD292CDD2D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309193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744D2B-4493-4078-85FE-1AD292CDD2D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88832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744D2B-4493-4078-85FE-1AD292CDD2D4}"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138988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744D2B-4493-4078-85FE-1AD292CDD2D4}"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372321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744D2B-4493-4078-85FE-1AD292CDD2D4}"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420158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744D2B-4493-4078-85FE-1AD292CDD2D4}"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2677027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44D2B-4493-4078-85FE-1AD292CDD2D4}"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3159359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44D2B-4493-4078-85FE-1AD292CDD2D4}"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424973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44D2B-4493-4078-85FE-1AD292CDD2D4}"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776A4-1B33-452B-BC70-125D79FC75F5}" type="slidenum">
              <a:rPr lang="en-US" smtClean="0"/>
              <a:t>‹#›</a:t>
            </a:fld>
            <a:endParaRPr lang="en-US"/>
          </a:p>
        </p:txBody>
      </p:sp>
    </p:spTree>
    <p:extLst>
      <p:ext uri="{BB962C8B-B14F-4D97-AF65-F5344CB8AC3E}">
        <p14:creationId xmlns:p14="http://schemas.microsoft.com/office/powerpoint/2010/main" val="455062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44D2B-4493-4078-85FE-1AD292CDD2D4}" type="datetimeFigureOut">
              <a:rPr lang="en-US" smtClean="0"/>
              <a:t>12/5/2019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776A4-1B33-452B-BC70-125D79FC75F5}" type="slidenum">
              <a:rPr lang="en-US" smtClean="0"/>
              <a:t>‹#›</a:t>
            </a:fld>
            <a:endParaRPr lang="en-US"/>
          </a:p>
        </p:txBody>
      </p:sp>
    </p:spTree>
    <p:extLst>
      <p:ext uri="{BB962C8B-B14F-4D97-AF65-F5344CB8AC3E}">
        <p14:creationId xmlns:p14="http://schemas.microsoft.com/office/powerpoint/2010/main" val="2086439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www.leoslyrics.com/ronny-the-daytonas-lyrics/"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en.wikipedia.org/wiki/Thunderbird_(mythology)"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en.wikipedia.org/wiki/Personal_luxury_ca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en.wikipedia.org/wiki/Nissan_Bluebird#310_series"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762000"/>
            <a:ext cx="8077200" cy="3429000"/>
          </a:xfrm>
        </p:spPr>
        <p:txBody>
          <a:bodyPr>
            <a:normAutofit/>
          </a:bodyPr>
          <a:lstStyle/>
          <a:p>
            <a:r>
              <a:rPr lang="en-US" sz="4000" b="1" dirty="0" smtClean="0">
                <a:solidFill>
                  <a:srgbClr val="FF0000"/>
                </a:solidFill>
              </a:rPr>
              <a:t>The American Automobile</a:t>
            </a:r>
            <a:r>
              <a:rPr lang="en-US" sz="4000" b="1" dirty="0" smtClean="0"/>
              <a:t/>
            </a:r>
            <a:br>
              <a:rPr lang="en-US" sz="4000" b="1" dirty="0" smtClean="0"/>
            </a:br>
            <a:r>
              <a:rPr lang="en-US" sz="4000" b="1" dirty="0" smtClean="0"/>
              <a:t> “A Brief History” Part 3</a:t>
            </a:r>
            <a:br>
              <a:rPr lang="en-US" sz="4000" b="1" dirty="0" smtClean="0"/>
            </a:br>
            <a:r>
              <a:rPr lang="en-US" sz="2800" b="1" dirty="0" smtClean="0">
                <a:solidFill>
                  <a:srgbClr val="00B050"/>
                </a:solidFill>
              </a:rPr>
              <a:t>The Interstate System</a:t>
            </a:r>
            <a:br>
              <a:rPr lang="en-US" sz="2800" b="1" dirty="0" smtClean="0">
                <a:solidFill>
                  <a:srgbClr val="00B050"/>
                </a:solidFill>
              </a:rPr>
            </a:br>
            <a:r>
              <a:rPr lang="en-US" sz="2800" b="1" dirty="0" smtClean="0">
                <a:solidFill>
                  <a:srgbClr val="00B050"/>
                </a:solidFill>
              </a:rPr>
              <a:t>Tail Fins and Compacts</a:t>
            </a:r>
            <a:br>
              <a:rPr lang="en-US" sz="2800" b="1" dirty="0" smtClean="0">
                <a:solidFill>
                  <a:srgbClr val="00B050"/>
                </a:solidFill>
              </a:rPr>
            </a:br>
            <a:r>
              <a:rPr lang="en-US" sz="2800" b="1" dirty="0" smtClean="0">
                <a:solidFill>
                  <a:srgbClr val="00B050"/>
                </a:solidFill>
              </a:rPr>
              <a:t>Muscle Car Era</a:t>
            </a:r>
            <a:br>
              <a:rPr lang="en-US" sz="2800" b="1" dirty="0" smtClean="0">
                <a:solidFill>
                  <a:srgbClr val="00B050"/>
                </a:solidFill>
              </a:rPr>
            </a:br>
            <a:r>
              <a:rPr lang="en-US" sz="2800" b="1" dirty="0" smtClean="0">
                <a:solidFill>
                  <a:srgbClr val="00B050"/>
                </a:solidFill>
              </a:rPr>
              <a:t>1970 </a:t>
            </a:r>
            <a:r>
              <a:rPr lang="en-US" sz="2800" b="1" smtClean="0">
                <a:solidFill>
                  <a:srgbClr val="00B050"/>
                </a:solidFill>
              </a:rPr>
              <a:t>Oil Embargo</a:t>
            </a:r>
            <a:endParaRPr lang="en-US" dirty="0">
              <a:solidFill>
                <a:srgbClr val="00B050"/>
              </a:solidFill>
            </a:endParaRPr>
          </a:p>
        </p:txBody>
      </p:sp>
      <p:sp>
        <p:nvSpPr>
          <p:cNvPr id="3" name="Subtitle 2"/>
          <p:cNvSpPr>
            <a:spLocks noGrp="1"/>
          </p:cNvSpPr>
          <p:nvPr>
            <p:ph type="subTitle" idx="1"/>
          </p:nvPr>
        </p:nvSpPr>
        <p:spPr>
          <a:xfrm>
            <a:off x="1143000" y="4191000"/>
            <a:ext cx="6629400" cy="1447800"/>
          </a:xfrm>
        </p:spPr>
        <p:txBody>
          <a:bodyPr/>
          <a:lstStyle/>
          <a:p>
            <a:r>
              <a:rPr lang="en-US" b="1" dirty="0" smtClean="0">
                <a:solidFill>
                  <a:schemeClr val="tx1"/>
                </a:solidFill>
              </a:rPr>
              <a:t>Kenton Colvin</a:t>
            </a:r>
          </a:p>
          <a:p>
            <a:r>
              <a:rPr lang="en-US" b="1" dirty="0" smtClean="0">
                <a:solidFill>
                  <a:schemeClr val="tx1"/>
                </a:solidFill>
              </a:rPr>
              <a:t>OLLI – Fall Term 2019</a:t>
            </a:r>
          </a:p>
          <a:p>
            <a:endParaRPr lang="en-US" dirty="0" smtClean="0"/>
          </a:p>
          <a:p>
            <a:endParaRPr lang="en-US" dirty="0"/>
          </a:p>
        </p:txBody>
      </p:sp>
    </p:spTree>
    <p:extLst>
      <p:ext uri="{BB962C8B-B14F-4D97-AF65-F5344CB8AC3E}">
        <p14:creationId xmlns:p14="http://schemas.microsoft.com/office/powerpoint/2010/main" val="3199724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1940’s Highlights</a:t>
            </a:r>
            <a:endParaRPr lang="en-US" sz="4000" dirty="0"/>
          </a:p>
        </p:txBody>
      </p:sp>
      <p:sp>
        <p:nvSpPr>
          <p:cNvPr id="3" name="Content Placeholder 2"/>
          <p:cNvSpPr>
            <a:spLocks noGrp="1"/>
          </p:cNvSpPr>
          <p:nvPr>
            <p:ph idx="1"/>
          </p:nvPr>
        </p:nvSpPr>
        <p:spPr>
          <a:xfrm>
            <a:off x="228600" y="1219200"/>
            <a:ext cx="8610600" cy="5334000"/>
          </a:xfrm>
        </p:spPr>
        <p:txBody>
          <a:bodyPr>
            <a:normAutofit fontScale="40000" lnSpcReduction="20000"/>
          </a:bodyPr>
          <a:lstStyle/>
          <a:p>
            <a:r>
              <a:rPr lang="en-US" sz="5500" dirty="0" smtClean="0"/>
              <a:t>1948: Buick introduces its </a:t>
            </a:r>
            <a:r>
              <a:rPr lang="en-US" sz="5500" dirty="0" err="1" smtClean="0"/>
              <a:t>Dynaflow</a:t>
            </a:r>
            <a:r>
              <a:rPr lang="en-US" sz="5500" dirty="0" smtClean="0"/>
              <a:t> torque-converter automatic transmission, available on </a:t>
            </a:r>
            <a:r>
              <a:rPr lang="en-US" sz="5500" dirty="0" err="1" smtClean="0"/>
              <a:t>Roadmasters</a:t>
            </a:r>
            <a:r>
              <a:rPr lang="en-US" sz="5500" dirty="0" smtClean="0"/>
              <a:t>.</a:t>
            </a:r>
            <a:endParaRPr lang="en-US" sz="5500" dirty="0"/>
          </a:p>
          <a:p>
            <a:endParaRPr lang="en-US" sz="5500" dirty="0"/>
          </a:p>
          <a:p>
            <a:r>
              <a:rPr lang="en-US" sz="5500" dirty="0" smtClean="0"/>
              <a:t>1948: Pontiac offers Hydra-</a:t>
            </a:r>
            <a:r>
              <a:rPr lang="en-US" sz="5500" dirty="0" err="1" smtClean="0"/>
              <a:t>matic</a:t>
            </a:r>
            <a:r>
              <a:rPr lang="en-US" sz="5500" dirty="0"/>
              <a:t> </a:t>
            </a:r>
            <a:r>
              <a:rPr lang="en-US" sz="5500" dirty="0" smtClean="0"/>
              <a:t>– automatic transmission.</a:t>
            </a:r>
          </a:p>
          <a:p>
            <a:endParaRPr lang="en-US" sz="5500" dirty="0"/>
          </a:p>
          <a:p>
            <a:r>
              <a:rPr lang="en-US" sz="5500" dirty="0"/>
              <a:t>1948: 100 millionth vehicle is produced.</a:t>
            </a:r>
          </a:p>
          <a:p>
            <a:endParaRPr lang="en-US" sz="5500" dirty="0"/>
          </a:p>
          <a:p>
            <a:r>
              <a:rPr lang="en-US" sz="5500" dirty="0"/>
              <a:t>1948: Studebaker begins production at its new </a:t>
            </a:r>
            <a:r>
              <a:rPr lang="en-US" sz="5500" dirty="0">
                <a:solidFill>
                  <a:srgbClr val="FF0000"/>
                </a:solidFill>
              </a:rPr>
              <a:t>Hamilton, Ontario plant</a:t>
            </a:r>
            <a:r>
              <a:rPr lang="en-US" sz="5500" dirty="0"/>
              <a:t>.</a:t>
            </a:r>
          </a:p>
          <a:p>
            <a:endParaRPr lang="en-US" sz="5500" dirty="0"/>
          </a:p>
          <a:p>
            <a:r>
              <a:rPr lang="en-US" sz="5500" dirty="0"/>
              <a:t>1948: The </a:t>
            </a:r>
            <a:r>
              <a:rPr lang="en-US" sz="5500" b="1" dirty="0">
                <a:solidFill>
                  <a:srgbClr val="00B050"/>
                </a:solidFill>
              </a:rPr>
              <a:t>Playboy convertible </a:t>
            </a:r>
            <a:r>
              <a:rPr lang="en-US" sz="5500" dirty="0"/>
              <a:t>is ready for pilot production in April and announced production to start a 3 per day.</a:t>
            </a:r>
          </a:p>
          <a:p>
            <a:endParaRPr lang="en-US" sz="5500" dirty="0"/>
          </a:p>
          <a:p>
            <a:r>
              <a:rPr lang="en-US" sz="5500" dirty="0"/>
              <a:t>1949: </a:t>
            </a:r>
            <a:r>
              <a:rPr lang="en-US" sz="5500" dirty="0">
                <a:solidFill>
                  <a:srgbClr val="FF0000"/>
                </a:solidFill>
              </a:rPr>
              <a:t>Never had American automobiles changed more in a single </a:t>
            </a:r>
            <a:r>
              <a:rPr lang="en-US" sz="5500" dirty="0" smtClean="0">
                <a:solidFill>
                  <a:srgbClr val="FF0000"/>
                </a:solidFill>
              </a:rPr>
              <a:t>year</a:t>
            </a:r>
            <a:r>
              <a:rPr lang="en-US" sz="5500" dirty="0" smtClean="0"/>
              <a:t>.</a:t>
            </a:r>
          </a:p>
          <a:p>
            <a:endParaRPr lang="en-US" sz="5500" dirty="0"/>
          </a:p>
          <a:p>
            <a:r>
              <a:rPr lang="en-US" sz="5500" dirty="0"/>
              <a:t>1949: January Chevrolet is </a:t>
            </a:r>
            <a:r>
              <a:rPr lang="en-US" sz="5500" b="1" dirty="0"/>
              <a:t>first automaker to advertise on TV</a:t>
            </a:r>
            <a:r>
              <a:rPr lang="en-US" sz="5500" dirty="0"/>
              <a:t>, others would soon follow.</a:t>
            </a:r>
          </a:p>
          <a:p>
            <a:endParaRPr lang="en-US" sz="5500" dirty="0"/>
          </a:p>
          <a:p>
            <a:endParaRPr lang="en-US" sz="3600" dirty="0"/>
          </a:p>
          <a:p>
            <a:endParaRPr lang="en-US" dirty="0"/>
          </a:p>
        </p:txBody>
      </p:sp>
    </p:spTree>
    <p:extLst>
      <p:ext uri="{BB962C8B-B14F-4D97-AF65-F5344CB8AC3E}">
        <p14:creationId xmlns:p14="http://schemas.microsoft.com/office/powerpoint/2010/main" val="5773855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 Songs in 60’s</a:t>
            </a:r>
            <a:endParaRPr lang="en-US" dirty="0"/>
          </a:p>
        </p:txBody>
      </p:sp>
      <p:sp>
        <p:nvSpPr>
          <p:cNvPr id="3" name="Content Placeholder 2"/>
          <p:cNvSpPr>
            <a:spLocks noGrp="1"/>
          </p:cNvSpPr>
          <p:nvPr>
            <p:ph idx="1"/>
          </p:nvPr>
        </p:nvSpPr>
        <p:spPr/>
        <p:txBody>
          <a:bodyPr/>
          <a:lstStyle/>
          <a:p>
            <a:r>
              <a:rPr lang="en-US" dirty="0" smtClean="0"/>
              <a:t>Little GTO by Artist</a:t>
            </a:r>
            <a:r>
              <a:rPr lang="en-US" dirty="0"/>
              <a:t>: </a:t>
            </a:r>
            <a:r>
              <a:rPr lang="en-US" u="sng" dirty="0">
                <a:hlinkClick r:id="rId2"/>
              </a:rPr>
              <a:t>Ronny &amp; the </a:t>
            </a:r>
            <a:r>
              <a:rPr lang="en-US" u="sng" dirty="0" err="1" smtClean="0">
                <a:hlinkClick r:id="rId2"/>
              </a:rPr>
              <a:t>Daytonas</a:t>
            </a:r>
            <a:endParaRPr lang="en-US" u="sng" dirty="0" smtClean="0"/>
          </a:p>
          <a:p>
            <a:endParaRPr lang="en-US" u="sng" dirty="0" smtClean="0"/>
          </a:p>
          <a:p>
            <a:r>
              <a:rPr lang="en-US" u="sng" dirty="0" smtClean="0"/>
              <a:t>Lyrics:</a:t>
            </a:r>
            <a:endParaRPr lang="en-US" u="sng" dirty="0"/>
          </a:p>
          <a:p>
            <a:pPr marL="400050" lvl="1" indent="0">
              <a:buNone/>
            </a:pPr>
            <a:r>
              <a:rPr lang="en-US" dirty="0" smtClean="0"/>
              <a:t>	“Little GTO, you’re really </a:t>
            </a:r>
            <a:r>
              <a:rPr lang="en-US" dirty="0" err="1" smtClean="0"/>
              <a:t>lookin</a:t>
            </a:r>
            <a:r>
              <a:rPr lang="en-US" dirty="0" smtClean="0"/>
              <a:t>’ fine.  </a:t>
            </a:r>
          </a:p>
          <a:p>
            <a:pPr marL="400050" lvl="1" indent="0">
              <a:buNone/>
            </a:pPr>
            <a:r>
              <a:rPr lang="en-US" dirty="0"/>
              <a:t>	</a:t>
            </a:r>
            <a:r>
              <a:rPr lang="en-US" dirty="0" smtClean="0"/>
              <a:t>Three Deuces and a 4-speed and a 389.</a:t>
            </a:r>
          </a:p>
          <a:p>
            <a:pPr marL="400050" lvl="1" indent="0">
              <a:buNone/>
            </a:pPr>
            <a:r>
              <a:rPr lang="en-US" dirty="0" smtClean="0"/>
              <a:t>	Listen to her </a:t>
            </a:r>
            <a:r>
              <a:rPr lang="en-US" dirty="0" err="1" smtClean="0"/>
              <a:t>tackin</a:t>
            </a:r>
            <a:r>
              <a:rPr lang="en-US" dirty="0" smtClean="0"/>
              <a:t>’ up now.</a:t>
            </a:r>
          </a:p>
          <a:p>
            <a:pPr marL="400050" lvl="1" indent="0">
              <a:buNone/>
            </a:pPr>
            <a:r>
              <a:rPr lang="en-US" dirty="0" smtClean="0"/>
              <a:t>	Listen to her why-</a:t>
            </a:r>
            <a:r>
              <a:rPr lang="en-US" dirty="0" err="1" smtClean="0"/>
              <a:t>ee</a:t>
            </a:r>
            <a:r>
              <a:rPr lang="en-US" dirty="0" smtClean="0"/>
              <a:t>-eye-</a:t>
            </a:r>
            <a:r>
              <a:rPr lang="en-US" dirty="0" err="1" smtClean="0"/>
              <a:t>ine</a:t>
            </a:r>
            <a:r>
              <a:rPr lang="en-US" dirty="0" smtClean="0"/>
              <a:t>.</a:t>
            </a:r>
          </a:p>
          <a:p>
            <a:pPr marL="400050" lvl="1" indent="0">
              <a:buNone/>
            </a:pPr>
            <a:r>
              <a:rPr lang="en-US" dirty="0" smtClean="0"/>
              <a:t>	C’mon and turn it on.</a:t>
            </a:r>
          </a:p>
          <a:p>
            <a:pPr marL="0" indent="0">
              <a:buNone/>
            </a:pPr>
            <a:endParaRPr lang="en-US" dirty="0"/>
          </a:p>
        </p:txBody>
      </p:sp>
    </p:spTree>
    <p:extLst>
      <p:ext uri="{BB962C8B-B14F-4D97-AF65-F5344CB8AC3E}">
        <p14:creationId xmlns:p14="http://schemas.microsoft.com/office/powerpoint/2010/main" val="12580978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92162"/>
          </a:xfrm>
        </p:spPr>
        <p:txBody>
          <a:bodyPr>
            <a:normAutofit/>
          </a:bodyPr>
          <a:lstStyle/>
          <a:p>
            <a:r>
              <a:rPr lang="en-US" sz="3000" b="1" dirty="0"/>
              <a:t>Pony Car History - </a:t>
            </a:r>
            <a:r>
              <a:rPr lang="en-US" sz="3000" b="1" dirty="0" smtClean="0"/>
              <a:t>America's </a:t>
            </a:r>
            <a:r>
              <a:rPr lang="en-US" sz="3000" b="1" dirty="0"/>
              <a:t>Smaller Muscle Cars</a:t>
            </a:r>
            <a:endParaRPr lang="en-US" sz="3000" dirty="0"/>
          </a:p>
        </p:txBody>
      </p:sp>
      <p:sp>
        <p:nvSpPr>
          <p:cNvPr id="3" name="Content Placeholder 2"/>
          <p:cNvSpPr>
            <a:spLocks noGrp="1"/>
          </p:cNvSpPr>
          <p:nvPr>
            <p:ph idx="1"/>
          </p:nvPr>
        </p:nvSpPr>
        <p:spPr>
          <a:xfrm>
            <a:off x="228600" y="1066800"/>
            <a:ext cx="8458200" cy="5486400"/>
          </a:xfrm>
        </p:spPr>
        <p:txBody>
          <a:bodyPr>
            <a:normAutofit fontScale="47500" lnSpcReduction="20000"/>
          </a:bodyPr>
          <a:lstStyle/>
          <a:p>
            <a:r>
              <a:rPr lang="en-US" sz="4200" dirty="0" smtClean="0"/>
              <a:t>Definition </a:t>
            </a:r>
            <a:r>
              <a:rPr lang="en-US" sz="4200" dirty="0"/>
              <a:t>of a </a:t>
            </a:r>
            <a:r>
              <a:rPr lang="en-US" sz="4200" dirty="0">
                <a:solidFill>
                  <a:srgbClr val="FF0000"/>
                </a:solidFill>
              </a:rPr>
              <a:t>Pony Car</a:t>
            </a:r>
            <a:r>
              <a:rPr lang="en-US" sz="4200" dirty="0"/>
              <a:t> is a small bodied vehicle with a large engine. </a:t>
            </a:r>
            <a:r>
              <a:rPr lang="en-US" sz="4200" dirty="0" smtClean="0"/>
              <a:t> The name originated from first Pony Car – Ford Mustang.</a:t>
            </a:r>
          </a:p>
          <a:p>
            <a:endParaRPr lang="en-US" sz="4200" dirty="0" smtClean="0"/>
          </a:p>
          <a:p>
            <a:r>
              <a:rPr lang="en-US" sz="4200" dirty="0" smtClean="0"/>
              <a:t>Other Pony Cars: Plymouth </a:t>
            </a:r>
            <a:r>
              <a:rPr lang="en-US" sz="4200" dirty="0"/>
              <a:t>Barracuda, </a:t>
            </a:r>
            <a:r>
              <a:rPr lang="en-US" sz="4200" dirty="0" smtClean="0"/>
              <a:t>Chevrolet Camaro, </a:t>
            </a:r>
            <a:r>
              <a:rPr lang="en-US" sz="4200" dirty="0"/>
              <a:t>Pontiac Firebird, Mercury Cougar, </a:t>
            </a:r>
            <a:r>
              <a:rPr lang="en-US" sz="4200" dirty="0" smtClean="0"/>
              <a:t>AMC Javelin, </a:t>
            </a:r>
            <a:r>
              <a:rPr lang="en-US" sz="4200" dirty="0"/>
              <a:t>and </a:t>
            </a:r>
            <a:r>
              <a:rPr lang="en-US" sz="4200" dirty="0" smtClean="0"/>
              <a:t>Dodge Challenger. </a:t>
            </a:r>
          </a:p>
          <a:p>
            <a:endParaRPr lang="en-US" sz="4200" dirty="0"/>
          </a:p>
          <a:p>
            <a:r>
              <a:rPr lang="en-US" sz="4200" dirty="0" smtClean="0">
                <a:solidFill>
                  <a:srgbClr val="FF0000"/>
                </a:solidFill>
              </a:rPr>
              <a:t>Beginning: </a:t>
            </a:r>
            <a:r>
              <a:rPr lang="en-US" sz="4200" dirty="0" smtClean="0"/>
              <a:t>With </a:t>
            </a:r>
            <a:r>
              <a:rPr lang="en-US" sz="4200" dirty="0"/>
              <a:t>the Ford Thunderbird going from a two seat speedster to a four seat luxury car in 1958, Ford was looking for a new model to take it's place</a:t>
            </a:r>
            <a:r>
              <a:rPr lang="en-US" sz="4200" dirty="0" smtClean="0"/>
              <a:t>. </a:t>
            </a:r>
            <a:r>
              <a:rPr lang="en-US" sz="4200" dirty="0"/>
              <a:t>The new styled Thunderbird was selling well, but the dealers wanted something similar to the old Thunderbird, to bring the younger crowd into the showrooms. </a:t>
            </a:r>
            <a:endParaRPr lang="en-US" sz="4200" dirty="0" smtClean="0"/>
          </a:p>
          <a:p>
            <a:endParaRPr lang="en-US" sz="4200" dirty="0"/>
          </a:p>
          <a:p>
            <a:r>
              <a:rPr lang="en-US" sz="4200" b="1" dirty="0"/>
              <a:t>Younger generation </a:t>
            </a:r>
            <a:r>
              <a:rPr lang="en-US" sz="4200" dirty="0"/>
              <a:t>- a lot of disposable income</a:t>
            </a:r>
            <a:r>
              <a:rPr lang="en-US" sz="4200" dirty="0" smtClean="0"/>
              <a:t>.  Surveys </a:t>
            </a:r>
            <a:r>
              <a:rPr lang="en-US" sz="4200" dirty="0"/>
              <a:t>done by Ford suggested these buyers were looking for something a little more sportier than the sedans currently available. </a:t>
            </a:r>
            <a:r>
              <a:rPr lang="en-US" sz="4200" dirty="0" smtClean="0"/>
              <a:t> </a:t>
            </a:r>
          </a:p>
          <a:p>
            <a:endParaRPr lang="en-US" sz="4200" dirty="0"/>
          </a:p>
          <a:p>
            <a:r>
              <a:rPr lang="en-US" sz="4200" dirty="0"/>
              <a:t>Similar to the muscle car, </a:t>
            </a:r>
            <a:r>
              <a:rPr lang="en-US" sz="4200" dirty="0" smtClean="0"/>
              <a:t>pony cars </a:t>
            </a:r>
            <a:r>
              <a:rPr lang="en-US" sz="4200" dirty="0"/>
              <a:t>had a big impact on a generation. </a:t>
            </a:r>
          </a:p>
          <a:p>
            <a:pPr marL="0" indent="0">
              <a:buNone/>
            </a:pPr>
            <a:endParaRPr lang="en-US" dirty="0"/>
          </a:p>
          <a:p>
            <a:endParaRPr lang="en-US" dirty="0"/>
          </a:p>
          <a:p>
            <a:pPr marL="0" indent="0">
              <a:buNone/>
            </a:pPr>
            <a:r>
              <a:rPr lang="en-US" dirty="0" smtClean="0"/>
              <a:t> </a:t>
            </a:r>
            <a:endParaRPr lang="en-US" dirty="0"/>
          </a:p>
          <a:p>
            <a:endParaRPr lang="en-US" dirty="0"/>
          </a:p>
        </p:txBody>
      </p:sp>
    </p:spTree>
    <p:extLst>
      <p:ext uri="{BB962C8B-B14F-4D97-AF65-F5344CB8AC3E}">
        <p14:creationId xmlns:p14="http://schemas.microsoft.com/office/powerpoint/2010/main" val="35259587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868362"/>
          </a:xfrm>
        </p:spPr>
        <p:txBody>
          <a:bodyPr>
            <a:normAutofit/>
          </a:bodyPr>
          <a:lstStyle/>
          <a:p>
            <a:r>
              <a:rPr lang="en-US" sz="3200" b="1" dirty="0"/>
              <a:t>First generation (1964–1973</a:t>
            </a:r>
            <a:r>
              <a:rPr lang="en-US" sz="3200" b="1" dirty="0" smtClean="0"/>
              <a:t>) Ford Mustang</a:t>
            </a:r>
            <a:endParaRPr lang="en-US" sz="3200" b="1" dirty="0"/>
          </a:p>
        </p:txBody>
      </p:sp>
      <p:sp>
        <p:nvSpPr>
          <p:cNvPr id="3" name="Content Placeholder 2"/>
          <p:cNvSpPr>
            <a:spLocks noGrp="1"/>
          </p:cNvSpPr>
          <p:nvPr>
            <p:ph idx="1"/>
          </p:nvPr>
        </p:nvSpPr>
        <p:spPr>
          <a:xfrm>
            <a:off x="457200" y="1143000"/>
            <a:ext cx="8229600" cy="4983163"/>
          </a:xfrm>
        </p:spPr>
        <p:txBody>
          <a:bodyPr>
            <a:normAutofit fontScale="77500" lnSpcReduction="20000"/>
          </a:bodyPr>
          <a:lstStyle/>
          <a:p>
            <a:r>
              <a:rPr lang="en-US" dirty="0" smtClean="0"/>
              <a:t>Mustang </a:t>
            </a:r>
            <a:r>
              <a:rPr lang="en-US" dirty="0"/>
              <a:t>is still being produced today, and was one of the most successful models when it debuted, selling nearly </a:t>
            </a:r>
            <a:r>
              <a:rPr lang="en-US" b="1" dirty="0"/>
              <a:t>680,000</a:t>
            </a:r>
            <a:r>
              <a:rPr lang="en-US" dirty="0"/>
              <a:t> in it's first year</a:t>
            </a:r>
            <a:r>
              <a:rPr lang="en-US" dirty="0" smtClean="0"/>
              <a:t>.</a:t>
            </a:r>
          </a:p>
          <a:p>
            <a:endParaRPr lang="en-US" dirty="0" smtClean="0"/>
          </a:p>
          <a:p>
            <a:r>
              <a:rPr lang="en-US" dirty="0" smtClean="0"/>
              <a:t>Original </a:t>
            </a:r>
            <a:r>
              <a:rPr lang="en-US" dirty="0"/>
              <a:t>Ford Mustang debuted on </a:t>
            </a:r>
            <a:r>
              <a:rPr lang="en-US" b="1" dirty="0">
                <a:solidFill>
                  <a:srgbClr val="FF0000"/>
                </a:solidFill>
              </a:rPr>
              <a:t>April 17, 1964</a:t>
            </a:r>
            <a:r>
              <a:rPr lang="en-US" dirty="0"/>
              <a:t>, at the attractive price of $2,368. </a:t>
            </a:r>
            <a:r>
              <a:rPr lang="en-US" dirty="0" smtClean="0"/>
              <a:t>Dubbed 1964½ model. </a:t>
            </a:r>
          </a:p>
          <a:p>
            <a:pPr marL="0" indent="0">
              <a:buNone/>
            </a:pPr>
            <a:r>
              <a:rPr lang="en-US" dirty="0" smtClean="0"/>
              <a:t> </a:t>
            </a:r>
          </a:p>
          <a:p>
            <a:r>
              <a:rPr lang="en-US" dirty="0" smtClean="0"/>
              <a:t>Dealers </a:t>
            </a:r>
            <a:r>
              <a:rPr lang="en-US" dirty="0"/>
              <a:t>were inundated with requests for the sleekly-styled new vehicle. On the first </a:t>
            </a:r>
            <a:r>
              <a:rPr lang="en-US" dirty="0" smtClean="0"/>
              <a:t>day, </a:t>
            </a:r>
            <a:r>
              <a:rPr lang="en-US" dirty="0"/>
              <a:t>dealers took 22,000 </a:t>
            </a:r>
            <a:r>
              <a:rPr lang="en-US" dirty="0" smtClean="0"/>
              <a:t>orders</a:t>
            </a:r>
            <a:r>
              <a:rPr lang="en-US" dirty="0"/>
              <a:t>. </a:t>
            </a:r>
          </a:p>
          <a:p>
            <a:pPr marL="0" indent="0">
              <a:buNone/>
            </a:pPr>
            <a:r>
              <a:rPr lang="en-US" dirty="0" smtClean="0"/>
              <a:t> </a:t>
            </a:r>
          </a:p>
          <a:p>
            <a:r>
              <a:rPr lang="en-US" dirty="0" smtClean="0"/>
              <a:t>In </a:t>
            </a:r>
            <a:r>
              <a:rPr lang="en-US" dirty="0"/>
              <a:t>Garland, Texas, 15 customers thronged to bid on the same Mustang. The winning bidder resorted to sleeping overnight in his new car so that it wouldn’t be sold out from under him before his check could clear</a:t>
            </a:r>
            <a:r>
              <a:rPr lang="en-US" dirty="0" smtClean="0"/>
              <a:t>. </a:t>
            </a:r>
            <a:endParaRPr lang="en-US" dirty="0"/>
          </a:p>
        </p:txBody>
      </p:sp>
    </p:spTree>
    <p:extLst>
      <p:ext uri="{BB962C8B-B14F-4D97-AF65-F5344CB8AC3E}">
        <p14:creationId xmlns:p14="http://schemas.microsoft.com/office/powerpoint/2010/main" val="1282443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Mustang</a:t>
            </a:r>
            <a:endParaRPr lang="en-US" dirty="0"/>
          </a:p>
        </p:txBody>
      </p:sp>
      <p:sp>
        <p:nvSpPr>
          <p:cNvPr id="3" name="Content Placeholder 2"/>
          <p:cNvSpPr>
            <a:spLocks noGrp="1"/>
          </p:cNvSpPr>
          <p:nvPr>
            <p:ph idx="1"/>
          </p:nvPr>
        </p:nvSpPr>
        <p:spPr>
          <a:xfrm>
            <a:off x="457200" y="1219200"/>
            <a:ext cx="8229600" cy="4906963"/>
          </a:xfrm>
        </p:spPr>
        <p:txBody>
          <a:bodyPr>
            <a:normAutofit fontScale="85000" lnSpcReduction="20000"/>
          </a:bodyPr>
          <a:lstStyle/>
          <a:p>
            <a:r>
              <a:rPr lang="en-US" dirty="0"/>
              <a:t>Ford initially forecasted annual sales of </a:t>
            </a:r>
            <a:r>
              <a:rPr lang="en-US" dirty="0" smtClean="0"/>
              <a:t>100,000 </a:t>
            </a:r>
            <a:r>
              <a:rPr lang="en-US" dirty="0"/>
              <a:t>units. </a:t>
            </a:r>
            <a:endParaRPr lang="en-US" dirty="0" smtClean="0"/>
          </a:p>
          <a:p>
            <a:endParaRPr lang="en-US" dirty="0" smtClean="0"/>
          </a:p>
          <a:p>
            <a:r>
              <a:rPr lang="en-US" dirty="0" smtClean="0"/>
              <a:t>During </a:t>
            </a:r>
            <a:r>
              <a:rPr lang="en-US" dirty="0"/>
              <a:t>the Mustang’s first 12 months on the market, sales built to an astounding 417,000</a:t>
            </a:r>
            <a:r>
              <a:rPr lang="en-US" dirty="0" smtClean="0"/>
              <a:t>.</a:t>
            </a:r>
          </a:p>
          <a:p>
            <a:endParaRPr lang="en-US" dirty="0" smtClean="0"/>
          </a:p>
          <a:p>
            <a:r>
              <a:rPr lang="en-US" dirty="0" smtClean="0"/>
              <a:t>Within </a:t>
            </a:r>
            <a:r>
              <a:rPr lang="en-US" dirty="0"/>
              <a:t>two years, sales had catapulted to one million. </a:t>
            </a:r>
            <a:endParaRPr lang="en-US" dirty="0" smtClean="0"/>
          </a:p>
          <a:p>
            <a:endParaRPr lang="en-US" dirty="0"/>
          </a:p>
          <a:p>
            <a:r>
              <a:rPr lang="en-US" dirty="0"/>
              <a:t>It made an appearance in the James Bond film </a:t>
            </a:r>
            <a:r>
              <a:rPr lang="en-US" dirty="0" err="1"/>
              <a:t>Goldfinger</a:t>
            </a:r>
            <a:r>
              <a:rPr lang="en-US" dirty="0"/>
              <a:t> (film) in September of 1964</a:t>
            </a:r>
            <a:r>
              <a:rPr lang="en-US" dirty="0" smtClean="0"/>
              <a:t>.</a:t>
            </a:r>
          </a:p>
          <a:p>
            <a:endParaRPr lang="en-US" dirty="0"/>
          </a:p>
          <a:p>
            <a:r>
              <a:rPr lang="en-US" dirty="0"/>
              <a:t>It was one of the most successful product launches in automotive history. </a:t>
            </a:r>
          </a:p>
          <a:p>
            <a:endParaRPr lang="en-US" dirty="0"/>
          </a:p>
        </p:txBody>
      </p:sp>
    </p:spTree>
    <p:extLst>
      <p:ext uri="{BB962C8B-B14F-4D97-AF65-F5344CB8AC3E}">
        <p14:creationId xmlns:p14="http://schemas.microsoft.com/office/powerpoint/2010/main" val="1298100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1964 Ford Mustang</a:t>
            </a:r>
            <a:endParaRPr lang="en-US" dirty="0"/>
          </a:p>
        </p:txBody>
      </p:sp>
      <p:pic>
        <p:nvPicPr>
          <p:cNvPr id="4" name="Content Placeholder 3" descr="http://www.motor.net.pl/wp-content/uploads/2010/11/Ford-Mustang-1964.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681251" y="1600200"/>
            <a:ext cx="5781497" cy="4525963"/>
          </a:xfrm>
          <a:prstGeom prst="rect">
            <a:avLst/>
          </a:prstGeom>
          <a:noFill/>
          <a:ln>
            <a:noFill/>
          </a:ln>
        </p:spPr>
      </p:pic>
    </p:spTree>
    <p:extLst>
      <p:ext uri="{BB962C8B-B14F-4D97-AF65-F5344CB8AC3E}">
        <p14:creationId xmlns:p14="http://schemas.microsoft.com/office/powerpoint/2010/main" val="1669400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1964 Ford Mustang</a:t>
            </a:r>
          </a:p>
        </p:txBody>
      </p:sp>
      <p:pic>
        <p:nvPicPr>
          <p:cNvPr id="4" name="Content Placeholder 3" descr="1964 Ford Mustang Image"/>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579722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563562"/>
          </a:xfrm>
        </p:spPr>
        <p:txBody>
          <a:bodyPr>
            <a:normAutofit fontScale="90000"/>
          </a:bodyPr>
          <a:lstStyle/>
          <a:p>
            <a:r>
              <a:rPr lang="en-US" sz="3600" dirty="0" smtClean="0">
                <a:solidFill>
                  <a:srgbClr val="FF0000"/>
                </a:solidFill>
              </a:rPr>
              <a:t>Ford Mustang GTA Fastback 1967</a:t>
            </a:r>
            <a:endParaRPr lang="en-US" sz="3600" dirty="0">
              <a:solidFill>
                <a:srgbClr val="FF0000"/>
              </a:solidFill>
            </a:endParaRPr>
          </a:p>
        </p:txBody>
      </p:sp>
      <p:pic>
        <p:nvPicPr>
          <p:cNvPr id="4" name="Content Placeholder 3" descr="http://media.motortopia.com/files/3218/vehicle/45a8ed3640002/0033345-R1-E0021.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962400" y="3276600"/>
            <a:ext cx="5080000" cy="3429000"/>
          </a:xfrm>
          <a:prstGeom prst="rect">
            <a:avLst/>
          </a:prstGeom>
          <a:noFill/>
          <a:ln>
            <a:noFill/>
          </a:ln>
        </p:spPr>
      </p:pic>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9800" y="4572000"/>
            <a:ext cx="2032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982" y="762000"/>
            <a:ext cx="4115157" cy="309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48933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1967 Pontiac Firebird</a:t>
            </a:r>
            <a:endParaRPr lang="en-US" dirty="0"/>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67194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1967 Chevrolet Camaro</a:t>
            </a:r>
            <a:endParaRPr lang="en-US" dirty="0"/>
          </a:p>
        </p:txBody>
      </p:sp>
      <p:pic>
        <p:nvPicPr>
          <p:cNvPr id="307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2857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1964 Plymouth Barracuda </a:t>
            </a:r>
            <a:r>
              <a:rPr lang="en-US" dirty="0" smtClean="0"/>
              <a:t>(End 1974)</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6200" y="106680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0" y="3505200"/>
            <a:ext cx="4891088" cy="3262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126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1947-49 Playboy Convertible</a:t>
            </a:r>
            <a:endParaRPr lang="en-US" dirty="0"/>
          </a:p>
        </p:txBody>
      </p:sp>
      <p:sp>
        <p:nvSpPr>
          <p:cNvPr id="4" name="Content Placeholder 3"/>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295400"/>
            <a:ext cx="742950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289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0000"/>
                </a:solidFill>
              </a:rPr>
              <a:t>1970</a:t>
            </a:r>
            <a:r>
              <a:rPr lang="en-US" sz="4000" dirty="0" smtClean="0"/>
              <a:t> Dodge Challenger (End 1974)</a:t>
            </a:r>
            <a:endParaRPr lang="en-US" sz="4000" dirty="0"/>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838200" y="1295400"/>
            <a:ext cx="7315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4105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4000" dirty="0" smtClean="0"/>
              <a:t>1967 AMC Javelin (End 1974)</a:t>
            </a:r>
            <a:endParaRPr lang="en-US" sz="4000" dirty="0"/>
          </a:p>
        </p:txBody>
      </p:sp>
      <p:pic>
        <p:nvPicPr>
          <p:cNvPr id="6147"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143000"/>
            <a:ext cx="4486275"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3505200"/>
            <a:ext cx="3947160" cy="295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4887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a:t>Second generation (</a:t>
            </a:r>
            <a:r>
              <a:rPr lang="en-US" sz="3200" b="1" dirty="0" smtClean="0"/>
              <a:t>1974–1978) Mustang</a:t>
            </a:r>
            <a:endParaRPr lang="en-US" sz="3200" dirty="0"/>
          </a:p>
        </p:txBody>
      </p:sp>
      <p:sp>
        <p:nvSpPr>
          <p:cNvPr id="3" name="Content Placeholder 2"/>
          <p:cNvSpPr>
            <a:spLocks noGrp="1"/>
          </p:cNvSpPr>
          <p:nvPr>
            <p:ph idx="1"/>
          </p:nvPr>
        </p:nvSpPr>
        <p:spPr>
          <a:xfrm>
            <a:off x="304800" y="1143000"/>
            <a:ext cx="8382000" cy="4983163"/>
          </a:xfrm>
        </p:spPr>
        <p:txBody>
          <a:bodyPr>
            <a:normAutofit fontScale="77500" lnSpcReduction="20000"/>
          </a:bodyPr>
          <a:lstStyle/>
          <a:p>
            <a:r>
              <a:rPr lang="en-US" dirty="0" smtClean="0"/>
              <a:t>Lee </a:t>
            </a:r>
            <a:r>
              <a:rPr lang="en-US" dirty="0" err="1" smtClean="0"/>
              <a:t>Iacocoa</a:t>
            </a:r>
            <a:r>
              <a:rPr lang="en-US" dirty="0" smtClean="0"/>
              <a:t>, </a:t>
            </a:r>
            <a:r>
              <a:rPr lang="en-US" dirty="0"/>
              <a:t>who had been one of the forces behind the original Mustang, became President of Ford Motor Company in 1970 and ordered a smaller, more fuel-efficient Mustang for 1974. Initially it was to be based on </a:t>
            </a:r>
            <a:r>
              <a:rPr lang="en-US" dirty="0" smtClean="0"/>
              <a:t>the </a:t>
            </a:r>
            <a:r>
              <a:rPr lang="en-US" b="1" dirty="0" smtClean="0"/>
              <a:t>Maverick</a:t>
            </a:r>
            <a:r>
              <a:rPr lang="en-US" dirty="0" smtClean="0"/>
              <a:t>, but </a:t>
            </a:r>
            <a:r>
              <a:rPr lang="en-US" dirty="0"/>
              <a:t>ultimately </a:t>
            </a:r>
            <a:r>
              <a:rPr lang="en-US" dirty="0" smtClean="0"/>
              <a:t>based </a:t>
            </a:r>
            <a:r>
              <a:rPr lang="en-US" dirty="0"/>
              <a:t>on </a:t>
            </a:r>
            <a:r>
              <a:rPr lang="en-US" b="1" dirty="0" smtClean="0"/>
              <a:t>Pinto</a:t>
            </a:r>
            <a:r>
              <a:rPr lang="en-US" dirty="0" smtClean="0"/>
              <a:t> </a:t>
            </a:r>
            <a:r>
              <a:rPr lang="en-US" dirty="0"/>
              <a:t>subcompact</a:t>
            </a:r>
            <a:r>
              <a:rPr lang="en-US" dirty="0" smtClean="0"/>
              <a:t>.</a:t>
            </a:r>
          </a:p>
          <a:p>
            <a:endParaRPr lang="en-US" dirty="0"/>
          </a:p>
          <a:p>
            <a:r>
              <a:rPr lang="en-US" dirty="0" smtClean="0"/>
              <a:t>New </a:t>
            </a:r>
            <a:r>
              <a:rPr lang="en-US" dirty="0"/>
              <a:t>model, called the "Mustang II", was introduced two months before the </a:t>
            </a:r>
            <a:r>
              <a:rPr lang="en-US" dirty="0" smtClean="0"/>
              <a:t>first </a:t>
            </a:r>
            <a:r>
              <a:rPr lang="en-US" u="sng" dirty="0" smtClean="0"/>
              <a:t>1973 oil crisis</a:t>
            </a:r>
            <a:r>
              <a:rPr lang="en-US" dirty="0" smtClean="0"/>
              <a:t>, and </a:t>
            </a:r>
            <a:r>
              <a:rPr lang="en-US" dirty="0"/>
              <a:t>its reduced size allowed it to compete against imported sports coupés such as the </a:t>
            </a:r>
            <a:r>
              <a:rPr lang="en-US" dirty="0">
                <a:solidFill>
                  <a:srgbClr val="FF0000"/>
                </a:solidFill>
              </a:rPr>
              <a:t>Japanese </a:t>
            </a:r>
            <a:r>
              <a:rPr lang="en-US" dirty="0" smtClean="0">
                <a:solidFill>
                  <a:srgbClr val="FF0000"/>
                </a:solidFill>
              </a:rPr>
              <a:t>Toyota Celica </a:t>
            </a:r>
            <a:r>
              <a:rPr lang="en-US" dirty="0" smtClean="0"/>
              <a:t>and </a:t>
            </a:r>
            <a:r>
              <a:rPr lang="en-US" dirty="0" smtClean="0">
                <a:solidFill>
                  <a:srgbClr val="FF0000"/>
                </a:solidFill>
              </a:rPr>
              <a:t>European Ford Capri </a:t>
            </a:r>
            <a:r>
              <a:rPr lang="en-US" dirty="0" smtClean="0"/>
              <a:t>(</a:t>
            </a:r>
            <a:r>
              <a:rPr lang="en-US" dirty="0"/>
              <a:t>then Ford-built in Germany and Britain, sold in U.S</a:t>
            </a:r>
            <a:r>
              <a:rPr lang="en-US" dirty="0" smtClean="0"/>
              <a:t>.)</a:t>
            </a:r>
          </a:p>
          <a:p>
            <a:endParaRPr lang="en-US" dirty="0"/>
          </a:p>
          <a:p>
            <a:r>
              <a:rPr lang="en-US" dirty="0" smtClean="0"/>
              <a:t>First-year </a:t>
            </a:r>
            <a:r>
              <a:rPr lang="en-US" dirty="0"/>
              <a:t>sales were 385,993 cars, compared with the original Mustang's twelve-month sales record of 418,812</a:t>
            </a:r>
            <a:r>
              <a:rPr lang="en-US" dirty="0" smtClean="0"/>
              <a:t>.</a:t>
            </a:r>
            <a:endParaRPr lang="en-US" dirty="0"/>
          </a:p>
        </p:txBody>
      </p:sp>
    </p:spTree>
    <p:extLst>
      <p:ext uri="{BB962C8B-B14F-4D97-AF65-F5344CB8AC3E}">
        <p14:creationId xmlns:p14="http://schemas.microsoft.com/office/powerpoint/2010/main" val="3659543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1974 Ford Mustang II</a:t>
            </a:r>
            <a:br>
              <a:rPr lang="en-US" b="1" dirty="0" smtClean="0"/>
            </a:br>
            <a:r>
              <a:rPr lang="en-US" b="1" dirty="0" smtClean="0"/>
              <a:t>1978 Ford Mustang Cobra</a:t>
            </a:r>
            <a:endParaRPr lang="en-US" dirty="0"/>
          </a:p>
        </p:txBody>
      </p:sp>
      <p:pic>
        <p:nvPicPr>
          <p:cNvPr id="4" name="Content Placeholder 3" descr="http://image.mustangandfords.com/f/33364706/mump-1109-1974-mustang-ii-1978-cobra-ii-a-pair-of-iis-003.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828800" y="1524000"/>
            <a:ext cx="6094269" cy="4572000"/>
          </a:xfrm>
          <a:prstGeom prst="rect">
            <a:avLst/>
          </a:prstGeom>
          <a:noFill/>
          <a:ln>
            <a:noFill/>
          </a:ln>
        </p:spPr>
      </p:pic>
    </p:spTree>
    <p:extLst>
      <p:ext uri="{BB962C8B-B14F-4D97-AF65-F5344CB8AC3E}">
        <p14:creationId xmlns:p14="http://schemas.microsoft.com/office/powerpoint/2010/main" val="1356070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Car Demise</a:t>
            </a:r>
            <a:endParaRPr lang="en-US" dirty="0"/>
          </a:p>
        </p:txBody>
      </p:sp>
      <p:sp>
        <p:nvSpPr>
          <p:cNvPr id="3" name="Content Placeholder 2"/>
          <p:cNvSpPr>
            <a:spLocks noGrp="1"/>
          </p:cNvSpPr>
          <p:nvPr>
            <p:ph idx="1"/>
          </p:nvPr>
        </p:nvSpPr>
        <p:spPr>
          <a:xfrm>
            <a:off x="381000" y="1295400"/>
            <a:ext cx="8305800" cy="4830763"/>
          </a:xfrm>
        </p:spPr>
        <p:txBody>
          <a:bodyPr>
            <a:normAutofit fontScale="77500" lnSpcReduction="20000"/>
          </a:bodyPr>
          <a:lstStyle/>
          <a:p>
            <a:r>
              <a:rPr lang="en-US" dirty="0" smtClean="0"/>
              <a:t>Prior to 1972 HP measured Gross – no accessories.</a:t>
            </a:r>
          </a:p>
          <a:p>
            <a:pPr marL="0" indent="0">
              <a:buNone/>
            </a:pPr>
            <a:endParaRPr lang="en-US" dirty="0" smtClean="0"/>
          </a:p>
          <a:p>
            <a:r>
              <a:rPr lang="en-US" dirty="0" smtClean="0"/>
              <a:t>1972 Net </a:t>
            </a:r>
            <a:r>
              <a:rPr lang="en-US" dirty="0"/>
              <a:t>measurements were phased in. Power </a:t>
            </a:r>
            <a:r>
              <a:rPr lang="en-US" dirty="0" smtClean="0"/>
              <a:t>still </a:t>
            </a:r>
            <a:r>
              <a:rPr lang="en-US" dirty="0"/>
              <a:t>measured at the flywheel but all the accessories were installed including the full exhaust system, emission controls, all pumps and the alternator</a:t>
            </a:r>
            <a:r>
              <a:rPr lang="en-US" dirty="0" smtClean="0"/>
              <a:t>.</a:t>
            </a:r>
          </a:p>
          <a:p>
            <a:pPr marL="0" indent="0">
              <a:buNone/>
            </a:pPr>
            <a:r>
              <a:rPr lang="en-US" dirty="0" smtClean="0"/>
              <a:t> </a:t>
            </a:r>
          </a:p>
          <a:p>
            <a:r>
              <a:rPr lang="en-US" dirty="0" smtClean="0"/>
              <a:t>Net can’t </a:t>
            </a:r>
            <a:r>
              <a:rPr lang="en-US" dirty="0"/>
              <a:t>be compared exactly to SAE Gross because there are just too many variations in measuring, but it is down around </a:t>
            </a:r>
            <a:r>
              <a:rPr lang="en-US" b="1" dirty="0"/>
              <a:t>80%</a:t>
            </a:r>
            <a:r>
              <a:rPr lang="en-US" dirty="0"/>
              <a:t>. So power ratings dropped. </a:t>
            </a:r>
            <a:endParaRPr lang="en-US" dirty="0" smtClean="0"/>
          </a:p>
          <a:p>
            <a:pPr marL="0" indent="0">
              <a:buNone/>
            </a:pPr>
            <a:endParaRPr lang="en-US" dirty="0" smtClean="0"/>
          </a:p>
          <a:p>
            <a:r>
              <a:rPr lang="en-US" dirty="0" smtClean="0"/>
              <a:t>1973 </a:t>
            </a:r>
            <a:r>
              <a:rPr lang="en-US" dirty="0"/>
              <a:t>horsepower ratings went down again as power sapping </a:t>
            </a:r>
            <a:r>
              <a:rPr lang="en-US" b="1" dirty="0"/>
              <a:t>emission controls </a:t>
            </a:r>
            <a:r>
              <a:rPr lang="en-US" dirty="0"/>
              <a:t>were tightened.</a:t>
            </a:r>
          </a:p>
          <a:p>
            <a:endParaRPr lang="en-US" dirty="0"/>
          </a:p>
        </p:txBody>
      </p:sp>
    </p:spTree>
    <p:extLst>
      <p:ext uri="{BB962C8B-B14F-4D97-AF65-F5344CB8AC3E}">
        <p14:creationId xmlns:p14="http://schemas.microsoft.com/office/powerpoint/2010/main" val="342848013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Car Demise</a:t>
            </a:r>
            <a:endParaRPr lang="en-US" dirty="0"/>
          </a:p>
        </p:txBody>
      </p:sp>
      <p:sp>
        <p:nvSpPr>
          <p:cNvPr id="3" name="Content Placeholder 2"/>
          <p:cNvSpPr>
            <a:spLocks noGrp="1"/>
          </p:cNvSpPr>
          <p:nvPr>
            <p:ph idx="1"/>
          </p:nvPr>
        </p:nvSpPr>
        <p:spPr>
          <a:xfrm>
            <a:off x="304800" y="1219200"/>
            <a:ext cx="8382000" cy="5334000"/>
          </a:xfrm>
        </p:spPr>
        <p:txBody>
          <a:bodyPr>
            <a:normAutofit fontScale="70000" lnSpcReduction="20000"/>
          </a:bodyPr>
          <a:lstStyle/>
          <a:p>
            <a:r>
              <a:rPr lang="en-US" sz="3300" dirty="0" smtClean="0"/>
              <a:t>Insurance: To sell, companies started increase HP ratings.  Safety </a:t>
            </a:r>
            <a:r>
              <a:rPr lang="en-US" sz="3300" dirty="0"/>
              <a:t>legislators </a:t>
            </a:r>
            <a:r>
              <a:rPr lang="en-US" sz="3300" dirty="0" smtClean="0"/>
              <a:t>noticed </a:t>
            </a:r>
            <a:r>
              <a:rPr lang="en-US" sz="3300" dirty="0"/>
              <a:t>and </a:t>
            </a:r>
            <a:r>
              <a:rPr lang="en-US" sz="3300" dirty="0" smtClean="0"/>
              <a:t>insurance </a:t>
            </a:r>
            <a:r>
              <a:rPr lang="en-US" sz="3300" dirty="0"/>
              <a:t>companies who started charging more for insurance. </a:t>
            </a:r>
            <a:endParaRPr lang="en-US" sz="3300" dirty="0" smtClean="0"/>
          </a:p>
          <a:p>
            <a:pPr marL="0" indent="0">
              <a:buNone/>
            </a:pPr>
            <a:endParaRPr lang="en-US" sz="3300" dirty="0" smtClean="0"/>
          </a:p>
          <a:p>
            <a:r>
              <a:rPr lang="en-US" sz="3300" dirty="0" smtClean="0"/>
              <a:t>1967: A guy </a:t>
            </a:r>
            <a:r>
              <a:rPr lang="en-US" sz="3300" dirty="0"/>
              <a:t>under 25 with a clean driving record would have paid $700 a year for GTO coverage. </a:t>
            </a:r>
            <a:r>
              <a:rPr lang="en-US" sz="3300" dirty="0" smtClean="0"/>
              <a:t>Some </a:t>
            </a:r>
            <a:r>
              <a:rPr lang="en-US" sz="3300" dirty="0"/>
              <a:t>car companies lowered their advertised horsepower ratings</a:t>
            </a:r>
            <a:r>
              <a:rPr lang="en-US" sz="3300" dirty="0" smtClean="0"/>
              <a:t>. 1972 Insurance on a </a:t>
            </a:r>
            <a:r>
              <a:rPr lang="en-US" sz="3300" dirty="0" smtClean="0">
                <a:solidFill>
                  <a:srgbClr val="FF0000"/>
                </a:solidFill>
              </a:rPr>
              <a:t>1971 Dodge Challenger</a:t>
            </a:r>
            <a:r>
              <a:rPr lang="en-US" sz="3300" dirty="0" smtClean="0"/>
              <a:t> per year was about the same as 12 month car payments.</a:t>
            </a:r>
          </a:p>
          <a:p>
            <a:endParaRPr lang="en-US" sz="3300" dirty="0"/>
          </a:p>
          <a:p>
            <a:pPr lvl="0"/>
            <a:r>
              <a:rPr lang="en-US" sz="3300" dirty="0"/>
              <a:t>Ralph Nader's book, </a:t>
            </a:r>
            <a:r>
              <a:rPr lang="en-US" sz="3300" dirty="0">
                <a:solidFill>
                  <a:srgbClr val="FF0000"/>
                </a:solidFill>
              </a:rPr>
              <a:t>"Unsafe at Any Speed," </a:t>
            </a:r>
            <a:r>
              <a:rPr lang="en-US" sz="3300" dirty="0"/>
              <a:t>published in 1965 caused a national backlash against these dangerous cars</a:t>
            </a:r>
            <a:r>
              <a:rPr lang="en-US" sz="3300" dirty="0" smtClean="0"/>
              <a:t>.</a:t>
            </a:r>
          </a:p>
          <a:p>
            <a:pPr marL="0" lvl="0" indent="0">
              <a:buNone/>
            </a:pPr>
            <a:r>
              <a:rPr lang="en-US" sz="3300" dirty="0" smtClean="0"/>
              <a:t> </a:t>
            </a:r>
            <a:endParaRPr lang="en-US" sz="3300" dirty="0"/>
          </a:p>
          <a:p>
            <a:pPr lvl="0"/>
            <a:r>
              <a:rPr lang="en-US" sz="3300" dirty="0"/>
              <a:t>1975 U.S. emissions regulations caused most automobile engines to be fitted with catalytic converters eliminating most true dual </a:t>
            </a:r>
            <a:r>
              <a:rPr lang="en-US" sz="3300" dirty="0" smtClean="0"/>
              <a:t>exhausts.</a:t>
            </a:r>
          </a:p>
          <a:p>
            <a:pPr marL="0" lvl="0" indent="0">
              <a:buNone/>
            </a:pPr>
            <a:endParaRPr lang="en-US" dirty="0"/>
          </a:p>
          <a:p>
            <a:endParaRPr lang="en-US" dirty="0"/>
          </a:p>
          <a:p>
            <a:endParaRPr lang="en-US" dirty="0"/>
          </a:p>
        </p:txBody>
      </p:sp>
    </p:spTree>
    <p:extLst>
      <p:ext uri="{BB962C8B-B14F-4D97-AF65-F5344CB8AC3E}">
        <p14:creationId xmlns:p14="http://schemas.microsoft.com/office/powerpoint/2010/main" val="12823710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Muscle Car Demise</a:t>
            </a:r>
            <a:endParaRPr lang="en-US" sz="4000" dirty="0"/>
          </a:p>
        </p:txBody>
      </p:sp>
      <p:sp>
        <p:nvSpPr>
          <p:cNvPr id="3" name="Content Placeholder 2"/>
          <p:cNvSpPr>
            <a:spLocks noGrp="1"/>
          </p:cNvSpPr>
          <p:nvPr>
            <p:ph idx="1"/>
          </p:nvPr>
        </p:nvSpPr>
        <p:spPr>
          <a:xfrm>
            <a:off x="304800" y="1371600"/>
            <a:ext cx="8382000" cy="5029200"/>
          </a:xfrm>
        </p:spPr>
        <p:txBody>
          <a:bodyPr>
            <a:normAutofit fontScale="62500" lnSpcReduction="20000"/>
          </a:bodyPr>
          <a:lstStyle/>
          <a:p>
            <a:pPr lvl="0"/>
            <a:r>
              <a:rPr lang="en-US" sz="3800" dirty="0"/>
              <a:t>1975 most muscle cars had been discontinued or heavily downgraded, effectively ending the muscle car era.</a:t>
            </a:r>
          </a:p>
          <a:p>
            <a:endParaRPr lang="en-US" sz="3800" dirty="0"/>
          </a:p>
          <a:p>
            <a:r>
              <a:rPr lang="en-US" sz="3800" dirty="0" smtClean="0"/>
              <a:t>1973 </a:t>
            </a:r>
            <a:r>
              <a:rPr lang="en-US" sz="3800" dirty="0"/>
              <a:t>many muscle cars were a shadow of their former selves. </a:t>
            </a:r>
            <a:endParaRPr lang="en-US" sz="3800" dirty="0" smtClean="0"/>
          </a:p>
          <a:p>
            <a:pPr marL="0" indent="0">
              <a:buNone/>
            </a:pPr>
            <a:endParaRPr lang="en-US" sz="3800" dirty="0" smtClean="0"/>
          </a:p>
          <a:p>
            <a:r>
              <a:rPr lang="en-US" sz="3800" dirty="0" smtClean="0"/>
              <a:t>OPEC Oil Embargo: Oil Crisis late 73 finished </a:t>
            </a:r>
            <a:r>
              <a:rPr lang="en-US" sz="3800" dirty="0"/>
              <a:t>off </a:t>
            </a:r>
            <a:r>
              <a:rPr lang="en-US" sz="3800" dirty="0" smtClean="0"/>
              <a:t>Muscle Cars.</a:t>
            </a:r>
          </a:p>
          <a:p>
            <a:pPr marL="0" indent="0">
              <a:buNone/>
            </a:pPr>
            <a:r>
              <a:rPr lang="en-US" sz="3800" dirty="0" smtClean="0"/>
              <a:t> </a:t>
            </a:r>
          </a:p>
          <a:p>
            <a:r>
              <a:rPr lang="en-US" sz="3800" dirty="0" smtClean="0"/>
              <a:t>Long </a:t>
            </a:r>
            <a:r>
              <a:rPr lang="en-US" sz="3800" dirty="0"/>
              <a:t>lines at gas stations and soaring prices were a real </a:t>
            </a:r>
            <a:r>
              <a:rPr lang="en-US" sz="3800" dirty="0" smtClean="0"/>
              <a:t>shock.</a:t>
            </a:r>
          </a:p>
          <a:p>
            <a:pPr marL="0" indent="0">
              <a:buNone/>
            </a:pPr>
            <a:endParaRPr lang="en-US" sz="3800" dirty="0" smtClean="0"/>
          </a:p>
          <a:p>
            <a:r>
              <a:rPr lang="en-US" sz="3800" dirty="0" smtClean="0"/>
              <a:t>Federal Government established 55 </a:t>
            </a:r>
            <a:r>
              <a:rPr lang="en-US" sz="3800" dirty="0"/>
              <a:t>mph national speed limit</a:t>
            </a:r>
            <a:r>
              <a:rPr lang="en-US" sz="3800" dirty="0" smtClean="0"/>
              <a:t>.</a:t>
            </a:r>
          </a:p>
          <a:p>
            <a:pPr marL="0" indent="0">
              <a:buNone/>
            </a:pPr>
            <a:r>
              <a:rPr lang="en-US" sz="3800" dirty="0" smtClean="0"/>
              <a:t> </a:t>
            </a:r>
          </a:p>
          <a:p>
            <a:r>
              <a:rPr lang="en-US" sz="3800" dirty="0" smtClean="0"/>
              <a:t>Gas </a:t>
            </a:r>
            <a:r>
              <a:rPr lang="en-US" sz="3800" dirty="0"/>
              <a:t>guzzlers were irresponsible, expensive and unwanted, it didn't matter how much fun they were. </a:t>
            </a:r>
          </a:p>
          <a:p>
            <a:endParaRPr lang="en-US" dirty="0"/>
          </a:p>
        </p:txBody>
      </p:sp>
    </p:spTree>
    <p:extLst>
      <p:ext uri="{BB962C8B-B14F-4D97-AF65-F5344CB8AC3E}">
        <p14:creationId xmlns:p14="http://schemas.microsoft.com/office/powerpoint/2010/main" val="192215627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Sub-Compact Cars</a:t>
            </a:r>
            <a:endParaRPr lang="en-US" sz="4000" dirty="0"/>
          </a:p>
        </p:txBody>
      </p:sp>
      <p:sp>
        <p:nvSpPr>
          <p:cNvPr id="3" name="Content Placeholder 2"/>
          <p:cNvSpPr>
            <a:spLocks noGrp="1"/>
          </p:cNvSpPr>
          <p:nvPr>
            <p:ph idx="1"/>
          </p:nvPr>
        </p:nvSpPr>
        <p:spPr>
          <a:xfrm>
            <a:off x="304800" y="1219200"/>
            <a:ext cx="8382000" cy="5105400"/>
          </a:xfrm>
        </p:spPr>
        <p:txBody>
          <a:bodyPr>
            <a:normAutofit fontScale="85000" lnSpcReduction="20000"/>
          </a:bodyPr>
          <a:lstStyle/>
          <a:p>
            <a:r>
              <a:rPr lang="en-US" b="1" dirty="0" smtClean="0"/>
              <a:t>Ford </a:t>
            </a:r>
            <a:r>
              <a:rPr lang="en-US" b="1" dirty="0"/>
              <a:t>Pinto</a:t>
            </a:r>
            <a:r>
              <a:rPr lang="en-US" dirty="0"/>
              <a:t> </a:t>
            </a:r>
            <a:r>
              <a:rPr lang="en-US" dirty="0" smtClean="0"/>
              <a:t>1971 </a:t>
            </a:r>
            <a:r>
              <a:rPr lang="en-US" dirty="0"/>
              <a:t>to </a:t>
            </a:r>
            <a:r>
              <a:rPr lang="en-US" dirty="0" smtClean="0"/>
              <a:t>1980 </a:t>
            </a:r>
            <a:r>
              <a:rPr lang="en-US" dirty="0"/>
              <a:t>model years. The smallest American Ford vehicle since 1907, the Pinto was the first subcompact vehicle produced by </a:t>
            </a:r>
            <a:r>
              <a:rPr lang="en-US" dirty="0" smtClean="0"/>
              <a:t>Ford.</a:t>
            </a:r>
          </a:p>
          <a:p>
            <a:endParaRPr lang="en-US" dirty="0"/>
          </a:p>
          <a:p>
            <a:r>
              <a:rPr lang="en-US" dirty="0"/>
              <a:t>Since the 1970s, the safety reputation of the Pinto has been surrounded by controversy. </a:t>
            </a:r>
            <a:endParaRPr lang="en-US" dirty="0" smtClean="0"/>
          </a:p>
          <a:p>
            <a:pPr lvl="1"/>
            <a:r>
              <a:rPr lang="en-US" dirty="0" smtClean="0"/>
              <a:t>Its </a:t>
            </a:r>
            <a:r>
              <a:rPr lang="en-US" dirty="0"/>
              <a:t>fuel-tank design attracted both media and government scrutiny after several deadly fires related to the tanks rupturing during rear-end collisions. </a:t>
            </a:r>
            <a:endParaRPr lang="en-US" dirty="0" smtClean="0"/>
          </a:p>
          <a:p>
            <a:pPr lvl="1"/>
            <a:r>
              <a:rPr lang="en-US" dirty="0" smtClean="0"/>
              <a:t>Subsequent </a:t>
            </a:r>
            <a:r>
              <a:rPr lang="en-US" dirty="0"/>
              <a:t>analysis of </a:t>
            </a:r>
            <a:r>
              <a:rPr lang="en-US" dirty="0" smtClean="0"/>
              <a:t>overall </a:t>
            </a:r>
            <a:r>
              <a:rPr lang="en-US" dirty="0"/>
              <a:t>safety of the Pinto suggested it was comparable to other 1970s subcompact cars. </a:t>
            </a:r>
            <a:endParaRPr lang="en-US" dirty="0" smtClean="0"/>
          </a:p>
          <a:p>
            <a:pPr lvl="1"/>
            <a:r>
              <a:rPr lang="en-US" dirty="0" smtClean="0"/>
              <a:t>Safety </a:t>
            </a:r>
            <a:r>
              <a:rPr lang="en-US" dirty="0"/>
              <a:t>issues surrounding the Pinto and the subsequent response by Ford have been cited widely as a business ethics as well as tort reform case study. </a:t>
            </a:r>
            <a:r>
              <a:rPr lang="en-US" dirty="0" smtClean="0"/>
              <a:t> </a:t>
            </a:r>
            <a:endParaRPr lang="en-US" dirty="0"/>
          </a:p>
        </p:txBody>
      </p:sp>
    </p:spTree>
    <p:extLst>
      <p:ext uri="{BB962C8B-B14F-4D97-AF65-F5344CB8AC3E}">
        <p14:creationId xmlns:p14="http://schemas.microsoft.com/office/powerpoint/2010/main" val="34306586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t>Sub-Compact Cars</a:t>
            </a:r>
            <a:endParaRPr lang="en-US" sz="4000" dirty="0"/>
          </a:p>
        </p:txBody>
      </p:sp>
      <p:sp>
        <p:nvSpPr>
          <p:cNvPr id="3" name="Content Placeholder 2"/>
          <p:cNvSpPr>
            <a:spLocks noGrp="1"/>
          </p:cNvSpPr>
          <p:nvPr>
            <p:ph idx="1"/>
          </p:nvPr>
        </p:nvSpPr>
        <p:spPr>
          <a:xfrm>
            <a:off x="381000" y="1143000"/>
            <a:ext cx="8458200" cy="5486400"/>
          </a:xfrm>
        </p:spPr>
        <p:txBody>
          <a:bodyPr>
            <a:normAutofit fontScale="70000" lnSpcReduction="20000"/>
          </a:bodyPr>
          <a:lstStyle/>
          <a:p>
            <a:r>
              <a:rPr lang="en-US" b="1" dirty="0">
                <a:solidFill>
                  <a:srgbClr val="00B050"/>
                </a:solidFill>
              </a:rPr>
              <a:t>American automakers had first countered imports such as the Volkswagen Beetle </a:t>
            </a:r>
            <a:r>
              <a:rPr lang="en-US" dirty="0"/>
              <a:t>with compact cars including the Ford Falcon, Ford Maverick, Chevrolet </a:t>
            </a:r>
            <a:r>
              <a:rPr lang="en-US" dirty="0" err="1"/>
              <a:t>Corvair</a:t>
            </a:r>
            <a:r>
              <a:rPr lang="en-US" dirty="0"/>
              <a:t> and Plymouth Valiant, although these cars featured six-cylinder engines and comprised a larger vehicle class. </a:t>
            </a:r>
            <a:endParaRPr lang="en-US" dirty="0" smtClean="0"/>
          </a:p>
          <a:p>
            <a:endParaRPr lang="en-US" dirty="0"/>
          </a:p>
          <a:p>
            <a:r>
              <a:rPr lang="en-US" dirty="0" smtClean="0"/>
              <a:t>As </a:t>
            </a:r>
            <a:r>
              <a:rPr lang="en-US" dirty="0"/>
              <a:t>the popularity of smaller Japanese imports from </a:t>
            </a:r>
            <a:r>
              <a:rPr lang="en-US" u="sng" dirty="0">
                <a:solidFill>
                  <a:srgbClr val="FF0000"/>
                </a:solidFill>
              </a:rPr>
              <a:t>Toyota</a:t>
            </a:r>
            <a:r>
              <a:rPr lang="en-US" dirty="0"/>
              <a:t> and </a:t>
            </a:r>
            <a:r>
              <a:rPr lang="en-US" u="sng" dirty="0">
                <a:solidFill>
                  <a:srgbClr val="FF0000"/>
                </a:solidFill>
              </a:rPr>
              <a:t>Datsun</a:t>
            </a:r>
            <a:r>
              <a:rPr lang="en-US" dirty="0"/>
              <a:t> increased throughout the 1960s, Ford </a:t>
            </a:r>
            <a:r>
              <a:rPr lang="en-US" dirty="0" smtClean="0"/>
              <a:t>responded </a:t>
            </a:r>
            <a:r>
              <a:rPr lang="en-US" dirty="0"/>
              <a:t>by introducing the Cortina from Ford of Europe as a </a:t>
            </a:r>
            <a:r>
              <a:rPr lang="en-US" b="1" i="1" dirty="0"/>
              <a:t>captive import</a:t>
            </a:r>
            <a:r>
              <a:rPr lang="en-US" dirty="0"/>
              <a:t>. </a:t>
            </a:r>
            <a:endParaRPr lang="en-US" dirty="0" smtClean="0"/>
          </a:p>
          <a:p>
            <a:endParaRPr lang="en-US" dirty="0"/>
          </a:p>
          <a:p>
            <a:r>
              <a:rPr lang="en-US" dirty="0" smtClean="0"/>
              <a:t>American </a:t>
            </a:r>
            <a:r>
              <a:rPr lang="en-US" dirty="0"/>
              <a:t>automakers would soon introduce their own </a:t>
            </a:r>
            <a:r>
              <a:rPr lang="en-US" dirty="0" smtClean="0"/>
              <a:t>subcompacts.</a:t>
            </a:r>
            <a:r>
              <a:rPr lang="en-US" baseline="30000" dirty="0"/>
              <a:t> </a:t>
            </a:r>
            <a:r>
              <a:rPr lang="en-US" dirty="0" smtClean="0"/>
              <a:t>These </a:t>
            </a:r>
            <a:r>
              <a:rPr lang="en-US" dirty="0"/>
              <a:t>were led by the AMC Gremlin, which arrived six months before the Pinto, and </a:t>
            </a:r>
            <a:r>
              <a:rPr lang="en-US" dirty="0" smtClean="0"/>
              <a:t>Chevrolet </a:t>
            </a:r>
            <a:r>
              <a:rPr lang="en-US" dirty="0"/>
              <a:t>Vega, introduced </a:t>
            </a:r>
            <a:r>
              <a:rPr lang="en-US" dirty="0" smtClean="0"/>
              <a:t>day </a:t>
            </a:r>
            <a:r>
              <a:rPr lang="en-US" dirty="0"/>
              <a:t>before the Pinto. </a:t>
            </a:r>
            <a:endParaRPr lang="en-US" dirty="0" smtClean="0"/>
          </a:p>
          <a:p>
            <a:pPr marL="0" indent="0">
              <a:buNone/>
            </a:pPr>
            <a:endParaRPr lang="en-US" dirty="0"/>
          </a:p>
          <a:p>
            <a:r>
              <a:rPr lang="en-US" dirty="0"/>
              <a:t>Named for the pony</a:t>
            </a:r>
            <a:r>
              <a:rPr lang="en-US" dirty="0" smtClean="0"/>
              <a:t>, </a:t>
            </a:r>
            <a:r>
              <a:rPr lang="en-US" dirty="0"/>
              <a:t>the Pinto was introduced on </a:t>
            </a:r>
            <a:r>
              <a:rPr lang="en-US" dirty="0">
                <a:solidFill>
                  <a:srgbClr val="FF0000"/>
                </a:solidFill>
              </a:rPr>
              <a:t>September 11, 1970</a:t>
            </a:r>
            <a:r>
              <a:rPr lang="en-US" dirty="0"/>
              <a:t>. </a:t>
            </a:r>
            <a:r>
              <a:rPr lang="en-US" dirty="0" smtClean="0"/>
              <a:t>Pinto </a:t>
            </a:r>
            <a:r>
              <a:rPr lang="en-US" dirty="0"/>
              <a:t>was a completely new platform, but utilized a powertrain from the European-specification Escort. </a:t>
            </a:r>
          </a:p>
        </p:txBody>
      </p:sp>
    </p:spTree>
    <p:extLst>
      <p:ext uri="{BB962C8B-B14F-4D97-AF65-F5344CB8AC3E}">
        <p14:creationId xmlns:p14="http://schemas.microsoft.com/office/powerpoint/2010/main" val="42492965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FF0000"/>
                </a:solidFill>
              </a:rPr>
              <a:t>1971 Ford Pinto, Chevrolet Vega, AMC Gremlin</a:t>
            </a:r>
            <a:endParaRPr lang="en-US" sz="3200" dirty="0">
              <a:solidFill>
                <a:srgbClr val="FF0000"/>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810000"/>
            <a:ext cx="3571875" cy="225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2057400"/>
            <a:ext cx="51816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1042987"/>
            <a:ext cx="3857625" cy="295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957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868362"/>
          </a:xfrm>
        </p:spPr>
        <p:txBody>
          <a:bodyPr>
            <a:normAutofit/>
          </a:bodyPr>
          <a:lstStyle/>
          <a:p>
            <a:r>
              <a:rPr lang="en-US" sz="4000" dirty="0" smtClean="0"/>
              <a:t>Henry J. Kaiser</a:t>
            </a:r>
            <a:endParaRPr lang="en-US" sz="4000" dirty="0"/>
          </a:p>
        </p:txBody>
      </p:sp>
      <p:sp>
        <p:nvSpPr>
          <p:cNvPr id="3" name="Content Placeholder 2"/>
          <p:cNvSpPr>
            <a:spLocks noGrp="1"/>
          </p:cNvSpPr>
          <p:nvPr>
            <p:ph idx="1"/>
          </p:nvPr>
        </p:nvSpPr>
        <p:spPr>
          <a:xfrm>
            <a:off x="304800" y="1066800"/>
            <a:ext cx="8382000" cy="5334000"/>
          </a:xfrm>
        </p:spPr>
        <p:txBody>
          <a:bodyPr>
            <a:normAutofit fontScale="70000" lnSpcReduction="20000"/>
          </a:bodyPr>
          <a:lstStyle/>
          <a:p>
            <a:r>
              <a:rPr lang="en-US" dirty="0" smtClean="0"/>
              <a:t>Colorful figure from California who Rose to national prominence during WWII by impressive production performances, especially in shipbuilding.</a:t>
            </a:r>
          </a:p>
          <a:p>
            <a:endParaRPr lang="en-US" dirty="0" smtClean="0"/>
          </a:p>
          <a:p>
            <a:r>
              <a:rPr lang="en-US" dirty="0" smtClean="0"/>
              <a:t>Instrumental in starting steel manufacturing on the Pacific Coast.  During the war Kaiser joined forces with Joseph W. Frazer, president of the Graham-Paige Motor Company, to undertake the large-scale manufacture of automobiles when peace came.</a:t>
            </a:r>
          </a:p>
          <a:p>
            <a:endParaRPr lang="en-US" dirty="0" smtClean="0"/>
          </a:p>
          <a:p>
            <a:r>
              <a:rPr lang="en-US" dirty="0" smtClean="0"/>
              <a:t>1945: Formed the Kaiser-Frazer Corporation:</a:t>
            </a:r>
          </a:p>
          <a:p>
            <a:pPr lvl="1"/>
            <a:r>
              <a:rPr lang="en-US" dirty="0" smtClean="0"/>
              <a:t>Manufacturing </a:t>
            </a:r>
            <a:r>
              <a:rPr lang="en-US" dirty="0"/>
              <a:t>facilities were acquired at bargain prices by purchase or lease of government owned plants built for the war effort. </a:t>
            </a:r>
            <a:r>
              <a:rPr lang="en-US" dirty="0" smtClean="0"/>
              <a:t> </a:t>
            </a:r>
          </a:p>
          <a:p>
            <a:pPr lvl="1"/>
            <a:r>
              <a:rPr lang="en-US" dirty="0" smtClean="0"/>
              <a:t>Credit</a:t>
            </a:r>
            <a:r>
              <a:rPr lang="en-US" dirty="0"/>
              <a:t>: available from government sources, notably </a:t>
            </a:r>
            <a:r>
              <a:rPr lang="en-US" dirty="0">
                <a:solidFill>
                  <a:srgbClr val="FF0000"/>
                </a:solidFill>
              </a:rPr>
              <a:t>Reconstruction Finance Corporation</a:t>
            </a:r>
            <a:r>
              <a:rPr lang="en-US" dirty="0"/>
              <a:t> which loaned him $44 million in 1949</a:t>
            </a:r>
            <a:r>
              <a:rPr lang="en-US" dirty="0" smtClean="0"/>
              <a:t>.</a:t>
            </a:r>
          </a:p>
          <a:p>
            <a:pPr lvl="1"/>
            <a:endParaRPr lang="en-US" dirty="0"/>
          </a:p>
          <a:p>
            <a:r>
              <a:rPr lang="en-US" dirty="0"/>
              <a:t>1948 automobile line up: Kaiser, Frazer, Henry J</a:t>
            </a:r>
            <a:r>
              <a:rPr lang="en-US" dirty="0" smtClean="0"/>
              <a:t>. - </a:t>
            </a:r>
            <a:r>
              <a:rPr lang="en-US" dirty="0"/>
              <a:t>held 5% of the market.  Within 5 years all three models </a:t>
            </a:r>
            <a:r>
              <a:rPr lang="en-US" dirty="0" smtClean="0"/>
              <a:t>disappeared.</a:t>
            </a:r>
            <a:endParaRPr lang="en-US" dirty="0"/>
          </a:p>
          <a:p>
            <a:pPr marL="0" indent="0">
              <a:buNone/>
            </a:pPr>
            <a:endParaRPr lang="en-US" dirty="0"/>
          </a:p>
        </p:txBody>
      </p:sp>
    </p:spTree>
    <p:extLst>
      <p:ext uri="{BB962C8B-B14F-4D97-AF65-F5344CB8AC3E}">
        <p14:creationId xmlns:p14="http://schemas.microsoft.com/office/powerpoint/2010/main" val="312034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Kaiser Deluxe</a:t>
            </a:r>
            <a:endParaRPr lang="en-US" dirty="0"/>
          </a:p>
        </p:txBody>
      </p:sp>
      <p:sp>
        <p:nvSpPr>
          <p:cNvPr id="3" name="Content Placeholder 2"/>
          <p:cNvSpPr>
            <a:spLocks noGrp="1"/>
          </p:cNvSpPr>
          <p:nvPr>
            <p:ph idx="1"/>
          </p:nvPr>
        </p:nvSpPr>
        <p:spPr/>
        <p:txBody>
          <a:bodyPr/>
          <a:lstStyle/>
          <a:p>
            <a:endParaRPr lang="en-US"/>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4188" y="1295400"/>
            <a:ext cx="7315200" cy="538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59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Frazer 1949</a:t>
            </a:r>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24000"/>
            <a:ext cx="6320790"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8749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a:t>
            </a:r>
            <a:r>
              <a:rPr lang="en-US" dirty="0" smtClean="0">
                <a:solidFill>
                  <a:srgbClr val="FF0000"/>
                </a:solidFill>
              </a:rPr>
              <a:t>Henry J</a:t>
            </a:r>
            <a:r>
              <a:rPr lang="en-US" dirty="0" smtClean="0"/>
              <a:t>		 1951</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133600"/>
            <a:ext cx="4514850"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773468" y="21336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071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153400" cy="868362"/>
          </a:xfrm>
        </p:spPr>
        <p:txBody>
          <a:bodyPr/>
          <a:lstStyle/>
          <a:p>
            <a:r>
              <a:rPr lang="en-US" dirty="0" smtClean="0"/>
              <a:t>Preston Tucker</a:t>
            </a:r>
            <a:endParaRPr lang="en-US" dirty="0"/>
          </a:p>
        </p:txBody>
      </p:sp>
      <p:sp>
        <p:nvSpPr>
          <p:cNvPr id="3" name="Content Placeholder 2"/>
          <p:cNvSpPr>
            <a:spLocks noGrp="1"/>
          </p:cNvSpPr>
          <p:nvPr>
            <p:ph idx="1"/>
          </p:nvPr>
        </p:nvSpPr>
        <p:spPr>
          <a:xfrm>
            <a:off x="457200" y="1219200"/>
            <a:ext cx="8229600" cy="4906963"/>
          </a:xfrm>
        </p:spPr>
        <p:txBody>
          <a:bodyPr>
            <a:normAutofit fontScale="77500" lnSpcReduction="20000"/>
          </a:bodyPr>
          <a:lstStyle/>
          <a:p>
            <a:r>
              <a:rPr lang="en-US" dirty="0" smtClean="0"/>
              <a:t>Flamboyant Chicago businessman.</a:t>
            </a:r>
          </a:p>
          <a:p>
            <a:endParaRPr lang="en-US" dirty="0"/>
          </a:p>
          <a:p>
            <a:r>
              <a:rPr lang="en-US" dirty="0" smtClean="0"/>
              <a:t>Proposed to build a rear-engine auto with sports car lines, tentatively called the Torpedo.</a:t>
            </a:r>
          </a:p>
          <a:p>
            <a:endParaRPr lang="en-US" dirty="0"/>
          </a:p>
          <a:p>
            <a:r>
              <a:rPr lang="en-US" dirty="0" smtClean="0"/>
              <a:t>Tucker Corporation leased a government built factory where Dodge made B-29 bombers.</a:t>
            </a:r>
          </a:p>
          <a:p>
            <a:endParaRPr lang="en-US" dirty="0"/>
          </a:p>
          <a:p>
            <a:r>
              <a:rPr lang="en-US" dirty="0" smtClean="0"/>
              <a:t>Ran into financial problems and went out of business in 1949.  </a:t>
            </a:r>
          </a:p>
          <a:p>
            <a:endParaRPr lang="en-US" dirty="0"/>
          </a:p>
          <a:p>
            <a:r>
              <a:rPr lang="en-US" dirty="0" smtClean="0"/>
              <a:t>Many believe that the Tucker car was ahead of its time and the Big Three wanted him to fail.</a:t>
            </a:r>
            <a:endParaRPr lang="en-US" dirty="0"/>
          </a:p>
        </p:txBody>
      </p:sp>
    </p:spTree>
    <p:extLst>
      <p:ext uri="{BB962C8B-B14F-4D97-AF65-F5344CB8AC3E}">
        <p14:creationId xmlns:p14="http://schemas.microsoft.com/office/powerpoint/2010/main" val="462881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Tucker Torpedo 1948</a:t>
            </a:r>
            <a:endParaRPr lang="en-US" dirty="0"/>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777478" y="1219200"/>
            <a:ext cx="7360444" cy="490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3411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Tucker Torpedo 1948</a:t>
            </a:r>
            <a:endParaRPr lang="en-US" dirty="0"/>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695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Tucker Torpedo 1948</a:t>
            </a:r>
            <a:endParaRPr lang="en-US" dirty="0"/>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76679" y="1600200"/>
            <a:ext cx="67906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35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Outline</a:t>
            </a:r>
            <a:endParaRPr lang="en-US" dirty="0"/>
          </a:p>
        </p:txBody>
      </p:sp>
      <p:sp>
        <p:nvSpPr>
          <p:cNvPr id="3" name="Content Placeholder 2"/>
          <p:cNvSpPr>
            <a:spLocks noGrp="1"/>
          </p:cNvSpPr>
          <p:nvPr>
            <p:ph idx="1"/>
          </p:nvPr>
        </p:nvSpPr>
        <p:spPr>
          <a:xfrm>
            <a:off x="457200" y="1371600"/>
            <a:ext cx="8229600" cy="4754563"/>
          </a:xfrm>
        </p:spPr>
        <p:txBody>
          <a:bodyPr>
            <a:normAutofit fontScale="85000" lnSpcReduction="10000"/>
          </a:bodyPr>
          <a:lstStyle/>
          <a:p>
            <a:r>
              <a:rPr lang="en-US" sz="3600" b="1" dirty="0" smtClean="0"/>
              <a:t>October 8</a:t>
            </a:r>
            <a:r>
              <a:rPr lang="en-US" sz="3600" dirty="0" smtClean="0"/>
              <a:t> – Introduction, invention, mass production,  WW I, Depression (1890’s to 1920’s) </a:t>
            </a:r>
          </a:p>
          <a:p>
            <a:r>
              <a:rPr lang="en-US" sz="3600" b="1" dirty="0" smtClean="0"/>
              <a:t>October 15 </a:t>
            </a:r>
            <a:r>
              <a:rPr lang="en-US" sz="3600" dirty="0" smtClean="0"/>
              <a:t>– Roaring 20’s part 2, New Deal, pre and post WW II, Labor Unions (1920’s to 1940’s)</a:t>
            </a:r>
          </a:p>
          <a:p>
            <a:r>
              <a:rPr lang="en-US" sz="3600" b="1" dirty="0" smtClean="0"/>
              <a:t>October 22 </a:t>
            </a:r>
            <a:r>
              <a:rPr lang="en-US" sz="3600" dirty="0" smtClean="0"/>
              <a:t>– Interstates, Korean War, Tail Fins, Muscle Cars, Oil Embargo (1950’s to 1970’s)</a:t>
            </a:r>
          </a:p>
          <a:p>
            <a:r>
              <a:rPr lang="en-US" sz="3600" b="1" dirty="0" smtClean="0"/>
              <a:t>October 29 </a:t>
            </a:r>
            <a:r>
              <a:rPr lang="en-US" sz="3600" dirty="0" smtClean="0"/>
              <a:t>–  Japanese Automobiles, Quality, Major Improvements.(1980’s to Present)</a:t>
            </a:r>
            <a:endParaRPr lang="en-US" sz="3600" dirty="0"/>
          </a:p>
        </p:txBody>
      </p:sp>
    </p:spTree>
    <p:extLst>
      <p:ext uri="{BB962C8B-B14F-4D97-AF65-F5344CB8AC3E}">
        <p14:creationId xmlns:p14="http://schemas.microsoft.com/office/powerpoint/2010/main" val="235155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Tucker Torpedo 1948</a:t>
            </a:r>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76679" y="1600200"/>
            <a:ext cx="67906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561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4000" dirty="0" smtClean="0"/>
              <a:t>Crosley Corporation</a:t>
            </a:r>
            <a:endParaRPr lang="en-US" sz="4000" dirty="0"/>
          </a:p>
        </p:txBody>
      </p:sp>
      <p:sp>
        <p:nvSpPr>
          <p:cNvPr id="3" name="Content Placeholder 2"/>
          <p:cNvSpPr>
            <a:spLocks noGrp="1"/>
          </p:cNvSpPr>
          <p:nvPr>
            <p:ph idx="1"/>
          </p:nvPr>
        </p:nvSpPr>
        <p:spPr>
          <a:xfrm>
            <a:off x="228600" y="1295400"/>
            <a:ext cx="8458200" cy="5257800"/>
          </a:xfrm>
        </p:spPr>
        <p:txBody>
          <a:bodyPr>
            <a:normAutofit fontScale="70000" lnSpcReduction="20000"/>
          </a:bodyPr>
          <a:lstStyle/>
          <a:p>
            <a:r>
              <a:rPr lang="en-US" dirty="0" smtClean="0"/>
              <a:t>Attempted to make a smaller car that would later be termed a “Compact Car”.  A lightweight car with a 4-cylinder engine.</a:t>
            </a:r>
          </a:p>
          <a:p>
            <a:endParaRPr lang="en-US" dirty="0"/>
          </a:p>
          <a:p>
            <a:r>
              <a:rPr lang="en-US" dirty="0" smtClean="0">
                <a:solidFill>
                  <a:srgbClr val="FF0000"/>
                </a:solidFill>
              </a:rPr>
              <a:t>First appeared in 1939</a:t>
            </a:r>
            <a:r>
              <a:rPr lang="en-US" dirty="0" smtClean="0"/>
              <a:t> but since it scarcely had time to go into production prior to the War, it is considered a postwar car.</a:t>
            </a:r>
          </a:p>
          <a:p>
            <a:endParaRPr lang="en-US" dirty="0"/>
          </a:p>
          <a:p>
            <a:r>
              <a:rPr lang="en-US" dirty="0" smtClean="0"/>
              <a:t>Had proper finances by being supported by the manufacturers of Crosley radio and television equipment.</a:t>
            </a:r>
          </a:p>
          <a:p>
            <a:endParaRPr lang="en-US" dirty="0" smtClean="0"/>
          </a:p>
          <a:p>
            <a:r>
              <a:rPr lang="en-US" dirty="0" smtClean="0">
                <a:solidFill>
                  <a:srgbClr val="FF0000"/>
                </a:solidFill>
              </a:rPr>
              <a:t>Survived until 1952 </a:t>
            </a:r>
            <a:r>
              <a:rPr lang="en-US" dirty="0" smtClean="0"/>
              <a:t>when the company was purchased by General Tire and Rubber Company and production of the car ceased.</a:t>
            </a:r>
          </a:p>
          <a:p>
            <a:endParaRPr lang="en-US" dirty="0"/>
          </a:p>
          <a:p>
            <a:r>
              <a:rPr lang="en-US" dirty="0" smtClean="0"/>
              <a:t>Had the Crosley still been in the market 5 years later, it could have conceivably been a huge success.</a:t>
            </a:r>
          </a:p>
          <a:p>
            <a:endParaRPr lang="en-US" dirty="0"/>
          </a:p>
        </p:txBody>
      </p:sp>
    </p:spTree>
    <p:extLst>
      <p:ext uri="{BB962C8B-B14F-4D97-AF65-F5344CB8AC3E}">
        <p14:creationId xmlns:p14="http://schemas.microsoft.com/office/powerpoint/2010/main" val="441101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Crosley Car 1947</a:t>
            </a:r>
            <a:endParaRPr lang="en-US" dirty="0"/>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219200"/>
            <a:ext cx="73152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15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Crosley Car 1948</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1371600"/>
            <a:ext cx="7143750" cy="4764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46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Ford Coupe and Sedan</a:t>
            </a: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1219200"/>
            <a:ext cx="4876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3962400"/>
            <a:ext cx="414051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9602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1940 Mercury Eight (1</a:t>
            </a:r>
            <a:r>
              <a:rPr lang="en-US" baseline="30000" dirty="0" smtClean="0"/>
              <a:t>st</a:t>
            </a:r>
            <a:r>
              <a:rPr lang="en-US" dirty="0" smtClean="0"/>
              <a:t> Gen 39-40)</a:t>
            </a:r>
            <a:endParaRPr lang="en-US" dirty="0"/>
          </a:p>
        </p:txBody>
      </p:sp>
      <p:pic>
        <p:nvPicPr>
          <p:cNvPr id="3076" name="Picture 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64216" y="1600200"/>
            <a:ext cx="681556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7133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1948 Mercury Eight (2</a:t>
            </a:r>
            <a:r>
              <a:rPr lang="en-US" baseline="30000" dirty="0" smtClean="0"/>
              <a:t>nd</a:t>
            </a:r>
            <a:r>
              <a:rPr lang="en-US" dirty="0" smtClean="0"/>
              <a:t>  Gen 41-48)</a:t>
            </a:r>
            <a:endParaRPr lang="en-US" dirty="0"/>
          </a:p>
        </p:txBody>
      </p:sp>
      <p:pic>
        <p:nvPicPr>
          <p:cNvPr id="4099"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42067" y="1600200"/>
            <a:ext cx="605986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3152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1949 Mercury Eight (3</a:t>
            </a:r>
            <a:r>
              <a:rPr lang="en-US" baseline="30000" dirty="0" smtClean="0"/>
              <a:t>rd</a:t>
            </a:r>
            <a:r>
              <a:rPr lang="en-US" dirty="0" smtClean="0"/>
              <a:t>   Gen 49-51)</a:t>
            </a:r>
            <a:endParaRPr lang="en-US" dirty="0"/>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295400"/>
            <a:ext cx="6715125" cy="503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551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1940 Lincoln El Series</a:t>
            </a:r>
            <a:endParaRPr lang="en-US" dirty="0"/>
          </a:p>
        </p:txBody>
      </p:sp>
      <p:pic>
        <p:nvPicPr>
          <p:cNvPr id="614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01968" y="1600200"/>
            <a:ext cx="634006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581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Lincoln Eight Sport Coupe</a:t>
            </a:r>
            <a:endParaRPr lang="en-US" dirty="0"/>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4072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Post War Labor Relations</a:t>
            </a:r>
            <a:endParaRPr lang="en-US" sz="4000" dirty="0"/>
          </a:p>
        </p:txBody>
      </p:sp>
      <p:sp>
        <p:nvSpPr>
          <p:cNvPr id="3" name="Content Placeholder 2"/>
          <p:cNvSpPr>
            <a:spLocks noGrp="1"/>
          </p:cNvSpPr>
          <p:nvPr>
            <p:ph idx="1"/>
          </p:nvPr>
        </p:nvSpPr>
        <p:spPr>
          <a:xfrm>
            <a:off x="228600" y="990600"/>
            <a:ext cx="8458200" cy="5638800"/>
          </a:xfrm>
        </p:spPr>
        <p:txBody>
          <a:bodyPr>
            <a:normAutofit fontScale="70000" lnSpcReduction="20000"/>
          </a:bodyPr>
          <a:lstStyle/>
          <a:p>
            <a:r>
              <a:rPr lang="en-US" dirty="0" smtClean="0"/>
              <a:t>GM – UAW agreement was a 2 year contract of historic importance.  </a:t>
            </a:r>
          </a:p>
          <a:p>
            <a:pPr lvl="1"/>
            <a:r>
              <a:rPr lang="en-US" dirty="0" smtClean="0"/>
              <a:t>Established a pattern widely followed in the next decade.</a:t>
            </a:r>
          </a:p>
          <a:p>
            <a:pPr lvl="1"/>
            <a:r>
              <a:rPr lang="en-US" dirty="0" smtClean="0"/>
              <a:t>Main feature: provision to adjust wage rates based on the cost-of-living index, computed by the U.S. Department of Labor.  </a:t>
            </a:r>
          </a:p>
          <a:p>
            <a:pPr lvl="1"/>
            <a:r>
              <a:rPr lang="en-US" dirty="0" smtClean="0"/>
              <a:t>Second feature: An annual ‘improvement factor” calculated to allow for increased productivity of the worker from advances in manufacturing techniques. </a:t>
            </a:r>
          </a:p>
          <a:p>
            <a:pPr lvl="1"/>
            <a:endParaRPr lang="en-US" dirty="0"/>
          </a:p>
          <a:p>
            <a:r>
              <a:rPr lang="en-US" dirty="0" smtClean="0"/>
              <a:t>When this agreement expired in 1950 it was renewed with some modification for another 5 years.</a:t>
            </a:r>
          </a:p>
          <a:p>
            <a:endParaRPr lang="en-US" dirty="0"/>
          </a:p>
          <a:p>
            <a:r>
              <a:rPr lang="en-US" dirty="0" smtClean="0"/>
              <a:t>UAW negotiated a contract with Ford in 1949: All of Ford employees who served 30 years were </a:t>
            </a:r>
            <a:r>
              <a:rPr lang="en-US" dirty="0" smtClean="0">
                <a:solidFill>
                  <a:srgbClr val="FF0000"/>
                </a:solidFill>
              </a:rPr>
              <a:t>guaranteed a retirement income of $100 </a:t>
            </a:r>
            <a:r>
              <a:rPr lang="en-US" dirty="0" smtClean="0"/>
              <a:t>a month, where the company made up the difference between that figure and the employee’s Social Security Benefits.</a:t>
            </a:r>
          </a:p>
          <a:p>
            <a:endParaRPr lang="en-US" dirty="0"/>
          </a:p>
          <a:p>
            <a:r>
              <a:rPr lang="en-US" dirty="0" smtClean="0"/>
              <a:t>These contracts were adopted by many other industries. Contracts were good for all, however, also gave room for future automation.</a:t>
            </a:r>
          </a:p>
          <a:p>
            <a:endParaRPr lang="en-US" dirty="0" smtClean="0"/>
          </a:p>
          <a:p>
            <a:pPr marL="457200" lvl="1" indent="0">
              <a:buNone/>
            </a:pPr>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420953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Chrysler </a:t>
            </a:r>
            <a:r>
              <a:rPr lang="en-US" dirty="0" err="1" smtClean="0"/>
              <a:t>Windser</a:t>
            </a:r>
            <a:endParaRPr lang="en-US" dirty="0"/>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42664" y="1600200"/>
            <a:ext cx="64586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74927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1940 Desoto</a:t>
            </a:r>
            <a:endParaRPr lang="en-US" dirty="0"/>
          </a:p>
        </p:txBody>
      </p:sp>
      <p:pic>
        <p:nvPicPr>
          <p:cNvPr id="1229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19200" y="1676400"/>
            <a:ext cx="520445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369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Desoto S-13 Custom</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95400" y="1600200"/>
            <a:ext cx="6600825" cy="3698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775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Dodge Wayfarer Coupe</a:t>
            </a:r>
            <a:endParaRPr lang="en-US" dirty="0"/>
          </a:p>
        </p:txBody>
      </p:sp>
      <p:pic>
        <p:nvPicPr>
          <p:cNvPr id="17411"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75405" y="1600200"/>
            <a:ext cx="679319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568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Dodge Coronet (D30)</a:t>
            </a:r>
            <a:endParaRPr lang="en-US" dirty="0"/>
          </a:p>
        </p:txBody>
      </p:sp>
      <p:pic>
        <p:nvPicPr>
          <p:cNvPr id="1843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03841" y="1600200"/>
            <a:ext cx="67363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1779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Plymouth Special Deluxe</a:t>
            </a:r>
            <a:endParaRPr lang="en-US" dirty="0"/>
          </a:p>
        </p:txBody>
      </p:sp>
      <p:pic>
        <p:nvPicPr>
          <p:cNvPr id="2253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306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Broad Highway</a:t>
            </a:r>
            <a:endParaRPr lang="en-US" dirty="0"/>
          </a:p>
        </p:txBody>
      </p:sp>
      <p:sp>
        <p:nvSpPr>
          <p:cNvPr id="3" name="Content Placeholder 2"/>
          <p:cNvSpPr>
            <a:spLocks noGrp="1"/>
          </p:cNvSpPr>
          <p:nvPr>
            <p:ph idx="1"/>
          </p:nvPr>
        </p:nvSpPr>
        <p:spPr>
          <a:xfrm>
            <a:off x="381000" y="1219200"/>
            <a:ext cx="8305800" cy="5334000"/>
          </a:xfrm>
        </p:spPr>
        <p:txBody>
          <a:bodyPr>
            <a:normAutofit fontScale="70000" lnSpcReduction="20000"/>
          </a:bodyPr>
          <a:lstStyle/>
          <a:p>
            <a:r>
              <a:rPr lang="en-US" dirty="0" smtClean="0"/>
              <a:t>In 20 years following WW II the outstanding feature of the American automotive was the great advancement in highway design and construction rather in the evolution of the vehicle itself.</a:t>
            </a:r>
          </a:p>
          <a:p>
            <a:endParaRPr lang="en-US" dirty="0"/>
          </a:p>
          <a:p>
            <a:r>
              <a:rPr lang="en-US" dirty="0" smtClean="0"/>
              <a:t>Normal sources for highway funds: Interstate and </a:t>
            </a:r>
            <a:r>
              <a:rPr lang="en-US" dirty="0" smtClean="0">
                <a:solidFill>
                  <a:srgbClr val="FF0000"/>
                </a:solidFill>
              </a:rPr>
              <a:t>Defense Highway Act of 1944</a:t>
            </a:r>
            <a:r>
              <a:rPr lang="en-US" dirty="0" smtClean="0"/>
              <a:t>. Covered </a:t>
            </a:r>
            <a:r>
              <a:rPr lang="en-US" dirty="0"/>
              <a:t>federal spending on highways "after the war", which (after </a:t>
            </a:r>
            <a:r>
              <a:rPr lang="en-US" dirty="0" smtClean="0"/>
              <a:t>WW II </a:t>
            </a:r>
            <a:r>
              <a:rPr lang="en-US" dirty="0"/>
              <a:t>ended </a:t>
            </a:r>
            <a:r>
              <a:rPr lang="en-US" dirty="0" smtClean="0"/>
              <a:t>August </a:t>
            </a:r>
            <a:r>
              <a:rPr lang="en-US" dirty="0"/>
              <a:t>1945) meant spending in fiscal 1946, 1947, and 1948. Among the act's provisions were</a:t>
            </a:r>
            <a:r>
              <a:rPr lang="en-US" dirty="0" smtClean="0"/>
              <a:t>:</a:t>
            </a:r>
            <a:endParaRPr lang="en-US" dirty="0"/>
          </a:p>
          <a:p>
            <a:pPr lvl="1"/>
            <a:r>
              <a:rPr lang="en-US" dirty="0"/>
              <a:t>Creation of a 40,000-mile </a:t>
            </a:r>
            <a:r>
              <a:rPr lang="en-US" dirty="0" smtClean="0"/>
              <a:t>National </a:t>
            </a:r>
            <a:r>
              <a:rPr lang="en-US" dirty="0"/>
              <a:t>System of Interstate Highways to connect major cities and industrial areas.</a:t>
            </a:r>
          </a:p>
          <a:p>
            <a:pPr lvl="1"/>
            <a:r>
              <a:rPr lang="en-US" dirty="0"/>
              <a:t>Creation of a system of </a:t>
            </a:r>
            <a:r>
              <a:rPr lang="en-US" dirty="0" smtClean="0"/>
              <a:t>secondary </a:t>
            </a:r>
            <a:r>
              <a:rPr lang="en-US" dirty="0"/>
              <a:t>roads designed to bring traffic to the interstate highways. </a:t>
            </a:r>
          </a:p>
          <a:p>
            <a:pPr lvl="1"/>
            <a:r>
              <a:rPr lang="en-US" dirty="0" smtClean="0"/>
              <a:t>Yearly expenditure = </a:t>
            </a:r>
            <a:r>
              <a:rPr lang="en-US" dirty="0"/>
              <a:t>$225 million </a:t>
            </a:r>
            <a:r>
              <a:rPr lang="en-US" dirty="0" smtClean="0"/>
              <a:t>general </a:t>
            </a:r>
            <a:r>
              <a:rPr lang="en-US" dirty="0"/>
              <a:t>federal </a:t>
            </a:r>
            <a:r>
              <a:rPr lang="en-US" dirty="0" smtClean="0"/>
              <a:t>highway; </a:t>
            </a:r>
            <a:r>
              <a:rPr lang="en-US" dirty="0"/>
              <a:t>$125 million </a:t>
            </a:r>
            <a:r>
              <a:rPr lang="en-US" dirty="0" smtClean="0"/>
              <a:t>  </a:t>
            </a:r>
            <a:r>
              <a:rPr lang="en-US" dirty="0"/>
              <a:t>interstate highway system; and $150 million </a:t>
            </a:r>
            <a:r>
              <a:rPr lang="en-US" dirty="0" smtClean="0"/>
              <a:t>secondary/feeder </a:t>
            </a:r>
            <a:r>
              <a:rPr lang="en-US" dirty="0"/>
              <a:t>roads. </a:t>
            </a:r>
            <a:endParaRPr lang="en-US" dirty="0" smtClean="0"/>
          </a:p>
          <a:p>
            <a:pPr marL="0" indent="0">
              <a:buNone/>
            </a:pPr>
            <a:endParaRPr lang="en-US" dirty="0"/>
          </a:p>
          <a:p>
            <a:r>
              <a:rPr lang="en-US" dirty="0" smtClean="0"/>
              <a:t>Even with new roads there was a tendency to emphasize economy rather than expediting of traffic, so that curves were sharp and grades were steep.</a:t>
            </a:r>
          </a:p>
          <a:p>
            <a:endParaRPr lang="en-US" dirty="0"/>
          </a:p>
          <a:p>
            <a:endParaRPr lang="en-US" dirty="0"/>
          </a:p>
        </p:txBody>
      </p:sp>
    </p:spTree>
    <p:extLst>
      <p:ext uri="{BB962C8B-B14F-4D97-AF65-F5344CB8AC3E}">
        <p14:creationId xmlns:p14="http://schemas.microsoft.com/office/powerpoint/2010/main" val="35800967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Toll Roads</a:t>
            </a:r>
            <a:endParaRPr lang="en-US" dirty="0"/>
          </a:p>
        </p:txBody>
      </p:sp>
      <p:sp>
        <p:nvSpPr>
          <p:cNvPr id="3" name="Content Placeholder 2"/>
          <p:cNvSpPr>
            <a:spLocks noGrp="1"/>
          </p:cNvSpPr>
          <p:nvPr>
            <p:ph idx="1"/>
          </p:nvPr>
        </p:nvSpPr>
        <p:spPr>
          <a:xfrm>
            <a:off x="381000" y="1219200"/>
            <a:ext cx="8305800" cy="4906963"/>
          </a:xfrm>
        </p:spPr>
        <p:txBody>
          <a:bodyPr>
            <a:normAutofit fontScale="77500" lnSpcReduction="20000"/>
          </a:bodyPr>
          <a:lstStyle/>
          <a:p>
            <a:r>
              <a:rPr lang="en-US" dirty="0" smtClean="0"/>
              <a:t>As the highway authorities and engineers agreed what was needed was a network of trunk roads constructed as multi-lane limited-access expressways.  </a:t>
            </a:r>
          </a:p>
          <a:p>
            <a:endParaRPr lang="en-US" dirty="0"/>
          </a:p>
          <a:p>
            <a:r>
              <a:rPr lang="en-US" dirty="0" smtClean="0"/>
              <a:t>Difficulty in that they were expensive to build.  Costs persistently outran revenues.</a:t>
            </a:r>
          </a:p>
          <a:p>
            <a:endParaRPr lang="en-US" dirty="0"/>
          </a:p>
          <a:p>
            <a:r>
              <a:rPr lang="en-US" dirty="0" smtClean="0"/>
              <a:t>Consequently state after state turned to the example offered by the </a:t>
            </a:r>
            <a:r>
              <a:rPr lang="en-US" b="1" dirty="0" smtClean="0"/>
              <a:t>Pennsylvania Turnpike</a:t>
            </a:r>
            <a:r>
              <a:rPr lang="en-US" dirty="0" smtClean="0"/>
              <a:t>.</a:t>
            </a:r>
          </a:p>
          <a:p>
            <a:endParaRPr lang="en-US" dirty="0"/>
          </a:p>
          <a:p>
            <a:r>
              <a:rPr lang="en-US" dirty="0" smtClean="0"/>
              <a:t>PA Turnpike Funding for initial 160 mile section: </a:t>
            </a:r>
          </a:p>
          <a:p>
            <a:pPr lvl="1"/>
            <a:r>
              <a:rPr lang="en-US" dirty="0" smtClean="0"/>
              <a:t>$29.2 million (40%) from </a:t>
            </a:r>
            <a:r>
              <a:rPr lang="en-US" dirty="0" smtClean="0">
                <a:solidFill>
                  <a:srgbClr val="FF0000"/>
                </a:solidFill>
              </a:rPr>
              <a:t>Public Works Administration</a:t>
            </a:r>
          </a:p>
          <a:p>
            <a:pPr lvl="1"/>
            <a:r>
              <a:rPr lang="en-US" dirty="0" smtClean="0"/>
              <a:t>$40.8 million came as a loan form the </a:t>
            </a:r>
            <a:r>
              <a:rPr lang="en-US" dirty="0" smtClean="0">
                <a:solidFill>
                  <a:srgbClr val="FF0000"/>
                </a:solidFill>
              </a:rPr>
              <a:t>Reconstruction Finance Corporation</a:t>
            </a:r>
          </a:p>
          <a:p>
            <a:endParaRPr lang="en-US" dirty="0" smtClean="0"/>
          </a:p>
          <a:p>
            <a:endParaRPr lang="en-US" dirty="0"/>
          </a:p>
          <a:p>
            <a:endParaRPr lang="en-US" dirty="0"/>
          </a:p>
        </p:txBody>
      </p:sp>
    </p:spTree>
    <p:extLst>
      <p:ext uri="{BB962C8B-B14F-4D97-AF65-F5344CB8AC3E}">
        <p14:creationId xmlns:p14="http://schemas.microsoft.com/office/powerpoint/2010/main" val="2268939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a:t>The </a:t>
            </a:r>
            <a:r>
              <a:rPr lang="en-US" dirty="0" smtClean="0"/>
              <a:t>Toll Roads</a:t>
            </a:r>
            <a:endParaRPr lang="en-US" dirty="0"/>
          </a:p>
        </p:txBody>
      </p:sp>
      <p:sp>
        <p:nvSpPr>
          <p:cNvPr id="3" name="Content Placeholder 2"/>
          <p:cNvSpPr>
            <a:spLocks noGrp="1"/>
          </p:cNvSpPr>
          <p:nvPr>
            <p:ph idx="1"/>
          </p:nvPr>
        </p:nvSpPr>
        <p:spPr>
          <a:xfrm>
            <a:off x="304800" y="1219200"/>
            <a:ext cx="8382000" cy="5105400"/>
          </a:xfrm>
        </p:spPr>
        <p:txBody>
          <a:bodyPr>
            <a:normAutofit fontScale="70000" lnSpcReduction="20000"/>
          </a:bodyPr>
          <a:lstStyle/>
          <a:p>
            <a:r>
              <a:rPr lang="en-US" dirty="0" smtClean="0"/>
              <a:t>At the end of the war it was evident that motorists were willing to pay tolls for the privilege of traveling on toll roads.</a:t>
            </a:r>
          </a:p>
          <a:p>
            <a:endParaRPr lang="en-US" dirty="0"/>
          </a:p>
          <a:p>
            <a:r>
              <a:rPr lang="en-US" dirty="0" smtClean="0"/>
              <a:t>Toll roads have common characteristics:</a:t>
            </a:r>
          </a:p>
          <a:p>
            <a:pPr lvl="1"/>
            <a:r>
              <a:rPr lang="en-US" dirty="0" smtClean="0"/>
              <a:t>Limited access</a:t>
            </a:r>
          </a:p>
          <a:p>
            <a:pPr lvl="1"/>
            <a:r>
              <a:rPr lang="en-US" dirty="0" smtClean="0"/>
              <a:t>Separate roadways for traffic in opposite directions</a:t>
            </a:r>
          </a:p>
          <a:p>
            <a:pPr lvl="1"/>
            <a:r>
              <a:rPr lang="en-US" dirty="0" smtClean="0"/>
              <a:t>Designed for high speeds</a:t>
            </a:r>
          </a:p>
          <a:p>
            <a:pPr lvl="1"/>
            <a:r>
              <a:rPr lang="en-US" dirty="0" smtClean="0"/>
              <a:t>Interchanges generally follow the cloverleaf pattern or similar design</a:t>
            </a:r>
          </a:p>
          <a:p>
            <a:pPr lvl="1"/>
            <a:r>
              <a:rPr lang="en-US" dirty="0" smtClean="0"/>
              <a:t>Service areas or rest stops are offered</a:t>
            </a:r>
          </a:p>
          <a:p>
            <a:pPr lvl="1"/>
            <a:endParaRPr lang="en-US" dirty="0"/>
          </a:p>
          <a:p>
            <a:r>
              <a:rPr lang="en-US" dirty="0" smtClean="0"/>
              <a:t>When PA Turnpike reached its 20</a:t>
            </a:r>
            <a:r>
              <a:rPr lang="en-US" baseline="30000" dirty="0" smtClean="0"/>
              <a:t>th</a:t>
            </a:r>
            <a:r>
              <a:rPr lang="en-US" dirty="0" smtClean="0"/>
              <a:t> anniversary in 1960, it was handling an average of 60,000 vehicles per day and on holidays there were tie ups as there were 2 lanes in some tunnels, etc.</a:t>
            </a:r>
          </a:p>
          <a:p>
            <a:endParaRPr lang="en-US" dirty="0"/>
          </a:p>
          <a:p>
            <a:r>
              <a:rPr lang="en-US" dirty="0" smtClean="0"/>
              <a:t>Toll roads fulfilled effectively the purpose they were intended: to provide up-to-date express highways that would pay their own way.</a:t>
            </a:r>
          </a:p>
          <a:p>
            <a:pPr lvl="1"/>
            <a:endParaRPr lang="en-US" dirty="0"/>
          </a:p>
        </p:txBody>
      </p:sp>
    </p:spTree>
    <p:extLst>
      <p:ext uri="{BB962C8B-B14F-4D97-AF65-F5344CB8AC3E}">
        <p14:creationId xmlns:p14="http://schemas.microsoft.com/office/powerpoint/2010/main" val="16228604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t>Interstate Highway Act of 1956</a:t>
            </a:r>
            <a:endParaRPr lang="en-US" sz="4000" dirty="0"/>
          </a:p>
        </p:txBody>
      </p:sp>
      <p:sp>
        <p:nvSpPr>
          <p:cNvPr id="3" name="Content Placeholder 2"/>
          <p:cNvSpPr>
            <a:spLocks noGrp="1"/>
          </p:cNvSpPr>
          <p:nvPr>
            <p:ph idx="1"/>
          </p:nvPr>
        </p:nvSpPr>
        <p:spPr>
          <a:xfrm>
            <a:off x="381000" y="1143000"/>
            <a:ext cx="8305800" cy="5334000"/>
          </a:xfrm>
        </p:spPr>
        <p:txBody>
          <a:bodyPr>
            <a:noAutofit/>
          </a:bodyPr>
          <a:lstStyle/>
          <a:p>
            <a:r>
              <a:rPr lang="en-US" sz="2200" b="1" dirty="0" smtClean="0"/>
              <a:t>Federal-Aid </a:t>
            </a:r>
            <a:r>
              <a:rPr lang="en-US" sz="2200" b="1" dirty="0"/>
              <a:t>Highway Act of 1956</a:t>
            </a:r>
            <a:r>
              <a:rPr lang="en-US" sz="2200" dirty="0"/>
              <a:t>, popularly known as the </a:t>
            </a:r>
            <a:r>
              <a:rPr lang="en-US" sz="2200" dirty="0">
                <a:solidFill>
                  <a:srgbClr val="FF0000"/>
                </a:solidFill>
              </a:rPr>
              <a:t>National Interstate and Defense Highways </a:t>
            </a:r>
            <a:r>
              <a:rPr lang="en-US" sz="2200" dirty="0" smtClean="0">
                <a:solidFill>
                  <a:srgbClr val="FF0000"/>
                </a:solidFill>
              </a:rPr>
              <a:t>Act</a:t>
            </a:r>
            <a:r>
              <a:rPr lang="en-US" sz="2200" dirty="0" smtClean="0"/>
              <a:t>, June </a:t>
            </a:r>
            <a:r>
              <a:rPr lang="en-US" sz="2200" dirty="0"/>
              <a:t>29, </a:t>
            </a:r>
            <a:r>
              <a:rPr lang="en-US" sz="2200" dirty="0" smtClean="0"/>
              <a:t>1956. </a:t>
            </a:r>
            <a:endParaRPr lang="en-US" sz="2200" dirty="0"/>
          </a:p>
          <a:p>
            <a:endParaRPr lang="en-US" sz="2200" dirty="0" smtClean="0"/>
          </a:p>
          <a:p>
            <a:r>
              <a:rPr lang="en-US" sz="2200" dirty="0" smtClean="0"/>
              <a:t>Authorization: </a:t>
            </a:r>
            <a:r>
              <a:rPr lang="en-US" sz="2200" dirty="0"/>
              <a:t>$25 billion for </a:t>
            </a:r>
            <a:r>
              <a:rPr lang="en-US" sz="2200" dirty="0" smtClean="0"/>
              <a:t>construction </a:t>
            </a:r>
            <a:r>
              <a:rPr lang="en-US" sz="2200" dirty="0"/>
              <a:t>of 41,000 miles </a:t>
            </a:r>
            <a:r>
              <a:rPr lang="en-US" sz="2200" dirty="0" smtClean="0"/>
              <a:t>supposedly </a:t>
            </a:r>
            <a:r>
              <a:rPr lang="en-US" sz="2200" dirty="0"/>
              <a:t>over </a:t>
            </a:r>
            <a:r>
              <a:rPr lang="en-US" sz="2200" dirty="0" smtClean="0"/>
              <a:t>10-years.  Largest </a:t>
            </a:r>
            <a:r>
              <a:rPr lang="en-US" sz="2200" dirty="0"/>
              <a:t>public works </a:t>
            </a:r>
            <a:r>
              <a:rPr lang="en-US" sz="2200" dirty="0" smtClean="0"/>
              <a:t>project. </a:t>
            </a:r>
            <a:endParaRPr lang="en-US" sz="2200" baseline="30000" dirty="0"/>
          </a:p>
          <a:p>
            <a:endParaRPr lang="en-US" sz="2200" dirty="0" smtClean="0"/>
          </a:p>
          <a:p>
            <a:r>
              <a:rPr lang="en-US" sz="2200" dirty="0" smtClean="0"/>
              <a:t>Addition </a:t>
            </a:r>
            <a:r>
              <a:rPr lang="en-US" sz="2200" dirty="0"/>
              <a:t>of </a:t>
            </a:r>
            <a:r>
              <a:rPr lang="en-US" sz="2200" dirty="0" smtClean="0">
                <a:solidFill>
                  <a:srgbClr val="FF0000"/>
                </a:solidFill>
              </a:rPr>
              <a:t>"</a:t>
            </a:r>
            <a:r>
              <a:rPr lang="en-US" sz="2200" dirty="0">
                <a:solidFill>
                  <a:srgbClr val="FF0000"/>
                </a:solidFill>
              </a:rPr>
              <a:t>defense" </a:t>
            </a:r>
            <a:r>
              <a:rPr lang="en-US" sz="2200" dirty="0"/>
              <a:t>in the act's title was for two reasons: </a:t>
            </a:r>
            <a:endParaRPr lang="en-US" sz="2200" dirty="0" smtClean="0"/>
          </a:p>
          <a:p>
            <a:pPr lvl="1"/>
            <a:r>
              <a:rPr lang="en-US" sz="2200" dirty="0" smtClean="0"/>
              <a:t>Some original </a:t>
            </a:r>
            <a:r>
              <a:rPr lang="en-US" sz="2200" dirty="0"/>
              <a:t>cost was diverted from defense funds. </a:t>
            </a:r>
            <a:endParaRPr lang="en-US" sz="2200" dirty="0" smtClean="0"/>
          </a:p>
          <a:p>
            <a:pPr lvl="1"/>
            <a:r>
              <a:rPr lang="en-US" sz="2200" dirty="0" smtClean="0"/>
              <a:t>Most </a:t>
            </a:r>
            <a:r>
              <a:rPr lang="en-US" sz="2200" dirty="0"/>
              <a:t>U.S. Air Force bases have a direct link to the system. </a:t>
            </a:r>
            <a:endParaRPr lang="en-US" sz="2200" dirty="0" smtClean="0"/>
          </a:p>
          <a:p>
            <a:pPr lvl="1"/>
            <a:endParaRPr lang="en-US" sz="2200" dirty="0"/>
          </a:p>
          <a:p>
            <a:r>
              <a:rPr lang="en-US" sz="2200" dirty="0"/>
              <a:t>Cost of construction </a:t>
            </a:r>
            <a:r>
              <a:rPr lang="en-US" sz="2200" dirty="0" smtClean="0"/>
              <a:t>approximately </a:t>
            </a:r>
            <a:r>
              <a:rPr lang="en-US" sz="2200" dirty="0"/>
              <a:t>$114 </a:t>
            </a:r>
            <a:r>
              <a:rPr lang="en-US" sz="2200" dirty="0" smtClean="0"/>
              <a:t>billion ($900</a:t>
            </a:r>
            <a:r>
              <a:rPr lang="en-US" sz="2200" dirty="0"/>
              <a:t> </a:t>
            </a:r>
            <a:r>
              <a:rPr lang="en-US" sz="2200" dirty="0" smtClean="0"/>
              <a:t>billion today). </a:t>
            </a:r>
            <a:r>
              <a:rPr lang="en-US" sz="2200" dirty="0"/>
              <a:t>Construction </a:t>
            </a:r>
            <a:r>
              <a:rPr lang="en-US" sz="2200" dirty="0" smtClean="0"/>
              <a:t>proclaimed </a:t>
            </a:r>
            <a:r>
              <a:rPr lang="en-US" sz="2200" dirty="0"/>
              <a:t>complete in 1992, though some planned routes were canceled and several routes </a:t>
            </a:r>
            <a:r>
              <a:rPr lang="en-US" sz="2200" dirty="0" smtClean="0"/>
              <a:t>had </a:t>
            </a:r>
            <a:r>
              <a:rPr lang="en-US" sz="2200" dirty="0">
                <a:solidFill>
                  <a:srgbClr val="FF0000"/>
                </a:solidFill>
              </a:rPr>
              <a:t>stretches that </a:t>
            </a:r>
            <a:r>
              <a:rPr lang="en-US" sz="2200" dirty="0" smtClean="0">
                <a:solidFill>
                  <a:srgbClr val="FF0000"/>
                </a:solidFill>
              </a:rPr>
              <a:t>did </a:t>
            </a:r>
            <a:r>
              <a:rPr lang="en-US" sz="2200" dirty="0">
                <a:solidFill>
                  <a:srgbClr val="FF0000"/>
                </a:solidFill>
              </a:rPr>
              <a:t>not fully conform with federal standards</a:t>
            </a:r>
            <a:r>
              <a:rPr lang="en-US" sz="2200" dirty="0"/>
              <a:t>. </a:t>
            </a:r>
          </a:p>
          <a:p>
            <a:endParaRPr lang="en-US" sz="2400" dirty="0"/>
          </a:p>
        </p:txBody>
      </p:sp>
    </p:spTree>
    <p:extLst>
      <p:ext uri="{BB962C8B-B14F-4D97-AF65-F5344CB8AC3E}">
        <p14:creationId xmlns:p14="http://schemas.microsoft.com/office/powerpoint/2010/main" val="938622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Peace Has its Problems</a:t>
            </a:r>
            <a:endParaRPr lang="en-US" sz="4000" dirty="0"/>
          </a:p>
        </p:txBody>
      </p:sp>
      <p:sp>
        <p:nvSpPr>
          <p:cNvPr id="3" name="Content Placeholder 2"/>
          <p:cNvSpPr>
            <a:spLocks noGrp="1"/>
          </p:cNvSpPr>
          <p:nvPr>
            <p:ph idx="1"/>
          </p:nvPr>
        </p:nvSpPr>
        <p:spPr>
          <a:xfrm>
            <a:off x="457200" y="1295400"/>
            <a:ext cx="8229600" cy="5029200"/>
          </a:xfrm>
        </p:spPr>
        <p:txBody>
          <a:bodyPr>
            <a:normAutofit fontScale="70000" lnSpcReduction="20000"/>
          </a:bodyPr>
          <a:lstStyle/>
          <a:p>
            <a:r>
              <a:rPr lang="en-US" dirty="0" smtClean="0"/>
              <a:t>The major question marks in the management of the auto industry were personified by two Henrys – Henry Ford II and Henry J. Kaiser.  </a:t>
            </a:r>
          </a:p>
          <a:p>
            <a:endParaRPr lang="en-US" dirty="0"/>
          </a:p>
          <a:p>
            <a:r>
              <a:rPr lang="en-US" dirty="0" smtClean="0"/>
              <a:t>Henry Ford II: could he rehabilitate the Ford Motor Company.</a:t>
            </a:r>
          </a:p>
          <a:p>
            <a:pPr lvl="1"/>
            <a:r>
              <a:rPr lang="en-US" dirty="0" smtClean="0"/>
              <a:t>May 26, 1943 President of the company - Edsel Ford died.</a:t>
            </a:r>
          </a:p>
          <a:p>
            <a:pPr lvl="1"/>
            <a:r>
              <a:rPr lang="en-US" dirty="0" smtClean="0"/>
              <a:t>Victim of fathers prejudices.</a:t>
            </a:r>
          </a:p>
          <a:p>
            <a:pPr lvl="1"/>
            <a:r>
              <a:rPr lang="en-US" dirty="0" smtClean="0"/>
              <a:t>Stomach ulcers from frustration and persecution from elder Ford and Harry Bennett turned to cancer.</a:t>
            </a:r>
          </a:p>
          <a:p>
            <a:pPr lvl="1"/>
            <a:r>
              <a:rPr lang="en-US" dirty="0" smtClean="0"/>
              <a:t>Aggravated by undulant fever brought on by drinking unpasteurized milk from the family farm.  </a:t>
            </a:r>
          </a:p>
          <a:p>
            <a:pPr lvl="1"/>
            <a:endParaRPr lang="en-US" dirty="0"/>
          </a:p>
          <a:p>
            <a:r>
              <a:rPr lang="en-US" dirty="0" smtClean="0"/>
              <a:t>Vacant presidency was taken by 80 year old Henry already the victim of 2 strokes. Only person who liked the arrangement was Bennett.</a:t>
            </a:r>
          </a:p>
          <a:p>
            <a:endParaRPr lang="en-US" dirty="0"/>
          </a:p>
          <a:p>
            <a:endParaRPr lang="en-US" dirty="0" smtClean="0"/>
          </a:p>
          <a:p>
            <a:pPr lvl="1"/>
            <a:endParaRPr lang="en-US" dirty="0"/>
          </a:p>
          <a:p>
            <a:pPr lvl="1"/>
            <a:endParaRPr lang="en-US" dirty="0"/>
          </a:p>
        </p:txBody>
      </p:sp>
    </p:spTree>
    <p:extLst>
      <p:ext uri="{BB962C8B-B14F-4D97-AF65-F5344CB8AC3E}">
        <p14:creationId xmlns:p14="http://schemas.microsoft.com/office/powerpoint/2010/main" val="1690257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t>Interstate Highway Act of 1956</a:t>
            </a:r>
            <a:endParaRPr lang="en-US" sz="4000" dirty="0"/>
          </a:p>
        </p:txBody>
      </p:sp>
      <p:sp>
        <p:nvSpPr>
          <p:cNvPr id="3" name="Content Placeholder 2"/>
          <p:cNvSpPr>
            <a:spLocks noGrp="1"/>
          </p:cNvSpPr>
          <p:nvPr>
            <p:ph idx="1"/>
          </p:nvPr>
        </p:nvSpPr>
        <p:spPr>
          <a:xfrm>
            <a:off x="381000" y="1143000"/>
            <a:ext cx="8305800" cy="5334000"/>
          </a:xfrm>
        </p:spPr>
        <p:txBody>
          <a:bodyPr>
            <a:noAutofit/>
          </a:bodyPr>
          <a:lstStyle/>
          <a:p>
            <a:r>
              <a:rPr lang="en-US" sz="2500" dirty="0"/>
              <a:t>Though much of their construction was funded by </a:t>
            </a:r>
            <a:r>
              <a:rPr lang="en-US" sz="2500" dirty="0" smtClean="0"/>
              <a:t>federal </a:t>
            </a:r>
            <a:r>
              <a:rPr lang="en-US" sz="2500" dirty="0"/>
              <a:t>government, </a:t>
            </a:r>
            <a:r>
              <a:rPr lang="en-US" sz="2500" dirty="0" smtClean="0"/>
              <a:t>the highways </a:t>
            </a:r>
            <a:r>
              <a:rPr lang="en-US" sz="2500" dirty="0"/>
              <a:t>are owned by the </a:t>
            </a:r>
            <a:r>
              <a:rPr lang="en-US" sz="2500" dirty="0" smtClean="0"/>
              <a:t>state. </a:t>
            </a:r>
          </a:p>
          <a:p>
            <a:endParaRPr lang="en-US" sz="2500" dirty="0"/>
          </a:p>
          <a:p>
            <a:r>
              <a:rPr lang="en-US" sz="2500" dirty="0" smtClean="0"/>
              <a:t>Federal standards: Have controlled </a:t>
            </a:r>
            <a:r>
              <a:rPr lang="en-US" sz="2500" dirty="0"/>
              <a:t>access, </a:t>
            </a:r>
            <a:r>
              <a:rPr lang="en-US" sz="2500" dirty="0" smtClean="0"/>
              <a:t>minimal traffic </a:t>
            </a:r>
            <a:r>
              <a:rPr lang="en-US" sz="2500" dirty="0"/>
              <a:t>lights, and </a:t>
            </a:r>
            <a:r>
              <a:rPr lang="en-US" sz="2500" dirty="0" smtClean="0"/>
              <a:t>comply </a:t>
            </a:r>
            <a:r>
              <a:rPr lang="en-US" sz="2500" dirty="0"/>
              <a:t>with federal traffic sign specifications</a:t>
            </a:r>
            <a:r>
              <a:rPr lang="en-US" sz="2500" dirty="0" smtClean="0"/>
              <a:t>.</a:t>
            </a:r>
          </a:p>
          <a:p>
            <a:endParaRPr lang="en-US" sz="2500" dirty="0"/>
          </a:p>
          <a:p>
            <a:r>
              <a:rPr lang="en-US" sz="2500" dirty="0" smtClean="0"/>
              <a:t>Numbering scheme: Primary </a:t>
            </a:r>
            <a:r>
              <a:rPr lang="en-US" sz="2500" dirty="0"/>
              <a:t>interstates are assigned one- or two-digit numbers and shorter routes are assigned three-digit numbers where the last two digits match the parent route. </a:t>
            </a:r>
            <a:r>
              <a:rPr lang="en-US" sz="2500" dirty="0" smtClean="0"/>
              <a:t>Odd numbers north-south and even numbers east-west.</a:t>
            </a:r>
          </a:p>
          <a:p>
            <a:endParaRPr lang="en-US" sz="2100" dirty="0"/>
          </a:p>
          <a:p>
            <a:endParaRPr lang="en-US" sz="2400" dirty="0" smtClean="0"/>
          </a:p>
        </p:txBody>
      </p:sp>
    </p:spTree>
    <p:extLst>
      <p:ext uri="{BB962C8B-B14F-4D97-AF65-F5344CB8AC3E}">
        <p14:creationId xmlns:p14="http://schemas.microsoft.com/office/powerpoint/2010/main" val="49381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t>Interstate Highway Act of 1956</a:t>
            </a:r>
            <a:endParaRPr lang="en-US" sz="4000" dirty="0"/>
          </a:p>
        </p:txBody>
      </p:sp>
      <p:sp>
        <p:nvSpPr>
          <p:cNvPr id="3" name="Content Placeholder 2"/>
          <p:cNvSpPr>
            <a:spLocks noGrp="1"/>
          </p:cNvSpPr>
          <p:nvPr>
            <p:ph idx="1"/>
          </p:nvPr>
        </p:nvSpPr>
        <p:spPr>
          <a:xfrm>
            <a:off x="381000" y="1143000"/>
            <a:ext cx="8305800" cy="5334000"/>
          </a:xfrm>
        </p:spPr>
        <p:txBody>
          <a:bodyPr>
            <a:noAutofit/>
          </a:bodyPr>
          <a:lstStyle/>
          <a:p>
            <a:r>
              <a:rPr lang="en-US" sz="2400" dirty="0"/>
              <a:t>Construction of the Interstate Highway System was proclaimed complete in 1992, though some planned routes were canceled and several routes have </a:t>
            </a:r>
            <a:r>
              <a:rPr lang="en-US" sz="2400" dirty="0">
                <a:solidFill>
                  <a:srgbClr val="FF0000"/>
                </a:solidFill>
              </a:rPr>
              <a:t>stretches that do not fully conform with federal standards</a:t>
            </a:r>
            <a:r>
              <a:rPr lang="en-US" sz="2400" dirty="0"/>
              <a:t>. </a:t>
            </a:r>
          </a:p>
          <a:p>
            <a:endParaRPr lang="en-US" sz="2400" dirty="0"/>
          </a:p>
          <a:p>
            <a:r>
              <a:rPr lang="en-US" sz="2400" dirty="0" smtClean="0"/>
              <a:t>Interstate </a:t>
            </a:r>
            <a:r>
              <a:rPr lang="en-US" sz="2400" dirty="0"/>
              <a:t>Highway System is partially financed through the Highway Trust Fund, which itself is funded by a federal fuel tax. Though federal legislation initially banned the collection of tolls, some Interstate routes are toll roads</a:t>
            </a:r>
            <a:r>
              <a:rPr lang="en-US" sz="2400" dirty="0" smtClean="0"/>
              <a:t>.</a:t>
            </a:r>
          </a:p>
          <a:p>
            <a:endParaRPr lang="en-US" sz="2400" dirty="0"/>
          </a:p>
          <a:p>
            <a:r>
              <a:rPr lang="en-US" sz="2400" dirty="0"/>
              <a:t>As of 2016, about one-quarter of all vehicle miles driven in the country used the Interstate Highway System</a:t>
            </a:r>
            <a:r>
              <a:rPr lang="en-US" sz="2400" dirty="0" smtClean="0"/>
              <a:t>, </a:t>
            </a:r>
            <a:r>
              <a:rPr lang="en-US" sz="2400" dirty="0"/>
              <a:t>which had a total length of 48,181 </a:t>
            </a:r>
            <a:r>
              <a:rPr lang="en-US" sz="2400" dirty="0" smtClean="0"/>
              <a:t>miles. </a:t>
            </a:r>
          </a:p>
          <a:p>
            <a:endParaRPr lang="en-US" sz="2400" dirty="0"/>
          </a:p>
          <a:p>
            <a:endParaRPr lang="en-US" sz="2400" dirty="0"/>
          </a:p>
        </p:txBody>
      </p:sp>
    </p:spTree>
    <p:extLst>
      <p:ext uri="{BB962C8B-B14F-4D97-AF65-F5344CB8AC3E}">
        <p14:creationId xmlns:p14="http://schemas.microsoft.com/office/powerpoint/2010/main" val="2395935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95400"/>
          </a:xfrm>
        </p:spPr>
        <p:txBody>
          <a:bodyPr>
            <a:noAutofit/>
          </a:bodyPr>
          <a:lstStyle/>
          <a:p>
            <a:r>
              <a:rPr lang="en-US" sz="2600" dirty="0" smtClean="0"/>
              <a:t>A rural stretch of </a:t>
            </a:r>
            <a:r>
              <a:rPr lang="en-US" sz="2600" b="1" dirty="0" smtClean="0">
                <a:solidFill>
                  <a:srgbClr val="FF0000"/>
                </a:solidFill>
              </a:rPr>
              <a:t>I-5 in California</a:t>
            </a:r>
            <a:r>
              <a:rPr lang="en-US" sz="2600" dirty="0" smtClean="0"/>
              <a:t>; two lanes in each direction are separated by a large grassy median and </a:t>
            </a:r>
            <a:br>
              <a:rPr lang="en-US" sz="2600" dirty="0" smtClean="0"/>
            </a:br>
            <a:r>
              <a:rPr lang="en-US" sz="2600" dirty="0" smtClean="0"/>
              <a:t>cross-traffic is limited to overpasses and underpasses</a:t>
            </a:r>
            <a:endParaRPr lang="en-US" sz="2600" dirty="0"/>
          </a:p>
        </p:txBody>
      </p:sp>
      <p:pic>
        <p:nvPicPr>
          <p:cNvPr id="3075" name="Picture 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090490" y="1600200"/>
            <a:ext cx="696302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355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FF0000"/>
                </a:solidFill>
              </a:rPr>
              <a:t>1955 map: </a:t>
            </a:r>
            <a:r>
              <a:rPr lang="en-US" sz="2400" dirty="0"/>
              <a:t>The planned status of U.S Highways in 1965, as a result of the developing Interstate Highway System</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800" y="1295400"/>
            <a:ext cx="7509510" cy="526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2069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914400"/>
            <a:ext cx="8534400" cy="535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9600" y="228600"/>
            <a:ext cx="7543800" cy="461665"/>
          </a:xfrm>
          <a:prstGeom prst="rect">
            <a:avLst/>
          </a:prstGeom>
          <a:noFill/>
        </p:spPr>
        <p:txBody>
          <a:bodyPr wrap="square" rtlCol="0">
            <a:spAutoFit/>
          </a:bodyPr>
          <a:lstStyle/>
          <a:p>
            <a:pPr algn="ctr"/>
            <a:r>
              <a:rPr lang="en-US" sz="2400" b="1" dirty="0" smtClean="0">
                <a:solidFill>
                  <a:srgbClr val="00B050"/>
                </a:solidFill>
              </a:rPr>
              <a:t>Current Interstate System Map for the integral 48 states.</a:t>
            </a:r>
            <a:endParaRPr lang="en-US" sz="2400" b="1" dirty="0">
              <a:solidFill>
                <a:srgbClr val="00B050"/>
              </a:solidFill>
            </a:endParaRPr>
          </a:p>
        </p:txBody>
      </p:sp>
    </p:spTree>
    <p:extLst>
      <p:ext uri="{BB962C8B-B14F-4D97-AF65-F5344CB8AC3E}">
        <p14:creationId xmlns:p14="http://schemas.microsoft.com/office/powerpoint/2010/main" val="3089271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dirty="0" smtClean="0"/>
              <a:t>1950’s</a:t>
            </a:r>
            <a:endParaRPr lang="en-US" sz="4000" dirty="0"/>
          </a:p>
        </p:txBody>
      </p:sp>
      <p:sp>
        <p:nvSpPr>
          <p:cNvPr id="3" name="Content Placeholder 2"/>
          <p:cNvSpPr>
            <a:spLocks noGrp="1"/>
          </p:cNvSpPr>
          <p:nvPr>
            <p:ph idx="1"/>
          </p:nvPr>
        </p:nvSpPr>
        <p:spPr>
          <a:xfrm>
            <a:off x="228600" y="990600"/>
            <a:ext cx="8458200" cy="5334000"/>
          </a:xfrm>
        </p:spPr>
        <p:txBody>
          <a:bodyPr>
            <a:normAutofit fontScale="62500" lnSpcReduction="20000"/>
          </a:bodyPr>
          <a:lstStyle/>
          <a:p>
            <a:r>
              <a:rPr lang="en-US" sz="3800" dirty="0" smtClean="0"/>
              <a:t>Both bus and train travel declined.  By 1960 four-fifths of the American families owned at least one car, an increase of 30% in 20 years.  Distribution by household income was:</a:t>
            </a:r>
          </a:p>
          <a:p>
            <a:pPr lvl="1"/>
            <a:r>
              <a:rPr lang="en-US" sz="3200" dirty="0" smtClean="0"/>
              <a:t>57% of families with income below $4,000 </a:t>
            </a:r>
          </a:p>
          <a:p>
            <a:pPr lvl="1"/>
            <a:r>
              <a:rPr lang="en-US" sz="3200" dirty="0" smtClean="0"/>
              <a:t>95% </a:t>
            </a:r>
            <a:r>
              <a:rPr lang="en-US" sz="3200" dirty="0"/>
              <a:t>of families with income </a:t>
            </a:r>
            <a:r>
              <a:rPr lang="en-US" sz="3200" dirty="0" smtClean="0"/>
              <a:t>around $10,000</a:t>
            </a:r>
          </a:p>
          <a:p>
            <a:pPr lvl="1"/>
            <a:endParaRPr lang="en-US" dirty="0"/>
          </a:p>
          <a:p>
            <a:r>
              <a:rPr lang="en-US" dirty="0" smtClean="0"/>
              <a:t>AAA was answering almost 70 million service calls/year. </a:t>
            </a:r>
          </a:p>
          <a:p>
            <a:endParaRPr lang="en-US" sz="3900" dirty="0"/>
          </a:p>
          <a:p>
            <a:r>
              <a:rPr lang="en-US" sz="3900" dirty="0" smtClean="0"/>
              <a:t>Customers could </a:t>
            </a:r>
            <a:r>
              <a:rPr lang="en-US" sz="3900" dirty="0"/>
              <a:t>choose among engines, body styles, colors for both interior and exterior, and even hubcaps</a:t>
            </a:r>
            <a:r>
              <a:rPr lang="en-US" sz="3900" dirty="0" smtClean="0"/>
              <a:t>.  A</a:t>
            </a:r>
            <a:r>
              <a:rPr lang="en-US" sz="3500" dirty="0" smtClean="0"/>
              <a:t>ccessories included: </a:t>
            </a:r>
            <a:r>
              <a:rPr lang="en-US" sz="3500" dirty="0"/>
              <a:t>radio, heater, air-conditioner for example.</a:t>
            </a:r>
          </a:p>
          <a:p>
            <a:endParaRPr lang="en-US" sz="3500" dirty="0"/>
          </a:p>
          <a:p>
            <a:r>
              <a:rPr lang="en-US" sz="3800" dirty="0" smtClean="0"/>
              <a:t>Customers </a:t>
            </a:r>
            <a:r>
              <a:rPr lang="en-US" sz="3800" dirty="0"/>
              <a:t>appeared to have the least choice </a:t>
            </a:r>
            <a:r>
              <a:rPr lang="en-US" sz="3800" dirty="0" smtClean="0"/>
              <a:t>on </a:t>
            </a:r>
            <a:r>
              <a:rPr lang="en-US" sz="3800" dirty="0"/>
              <a:t>price.  The automobile manufacturers competed energetically with each other, but in technical features, styling, comfort, and safety rather than price.  They operated under a system of administered prices.</a:t>
            </a:r>
          </a:p>
          <a:p>
            <a:endParaRPr lang="en-US" dirty="0"/>
          </a:p>
          <a:p>
            <a:pPr marL="457200" lvl="1" indent="0">
              <a:buNone/>
            </a:pPr>
            <a:endParaRPr lang="en-US" dirty="0" smtClean="0"/>
          </a:p>
          <a:p>
            <a:pPr lvl="1"/>
            <a:endParaRPr lang="en-US" dirty="0" smtClean="0"/>
          </a:p>
          <a:p>
            <a:endParaRPr lang="en-US" dirty="0"/>
          </a:p>
          <a:p>
            <a:endParaRPr lang="en-US" dirty="0"/>
          </a:p>
        </p:txBody>
      </p:sp>
    </p:spTree>
    <p:extLst>
      <p:ext uri="{BB962C8B-B14F-4D97-AF65-F5344CB8AC3E}">
        <p14:creationId xmlns:p14="http://schemas.microsoft.com/office/powerpoint/2010/main" val="2781782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b="1" dirty="0" smtClean="0">
                <a:solidFill>
                  <a:srgbClr val="00B050"/>
                </a:solidFill>
              </a:rPr>
              <a:t>Average Retail Price of Passenger Cars</a:t>
            </a:r>
            <a:endParaRPr lang="en-US" b="1" dirty="0">
              <a:solidFill>
                <a:srgbClr val="00B05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5062923"/>
              </p:ext>
            </p:extLst>
          </p:nvPr>
        </p:nvGraphicFramePr>
        <p:xfrm>
          <a:off x="609600" y="1219197"/>
          <a:ext cx="4572000" cy="5029200"/>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260499">
                <a:tc>
                  <a:txBody>
                    <a:bodyPr/>
                    <a:lstStyle/>
                    <a:p>
                      <a:pPr algn="ctr" fontAlgn="b"/>
                      <a:r>
                        <a:rPr lang="en-US" sz="2000" b="1" i="0" u="none" strike="noStrike" dirty="0">
                          <a:solidFill>
                            <a:srgbClr val="FF0000"/>
                          </a:solidFill>
                          <a:effectLst/>
                          <a:latin typeface="Calibri"/>
                        </a:rPr>
                        <a:t>Year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1" i="0" u="none" strike="noStrike" dirty="0">
                          <a:solidFill>
                            <a:srgbClr val="FF0000"/>
                          </a:solidFill>
                          <a:effectLst/>
                          <a:latin typeface="Calibri"/>
                        </a:rPr>
                        <a:t>Price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0499">
                <a:tc>
                  <a:txBody>
                    <a:bodyPr/>
                    <a:lstStyle/>
                    <a:p>
                      <a:pPr algn="ctr" fontAlgn="b"/>
                      <a:r>
                        <a:rPr lang="en-US" sz="2000" b="0" i="0" u="none" strike="noStrike">
                          <a:solidFill>
                            <a:srgbClr val="000000"/>
                          </a:solidFill>
                          <a:effectLst/>
                          <a:latin typeface="Calibri"/>
                        </a:rPr>
                        <a:t>1899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$1,559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0499">
                <a:tc>
                  <a:txBody>
                    <a:bodyPr/>
                    <a:lstStyle/>
                    <a:p>
                      <a:pPr algn="ctr" fontAlgn="b"/>
                      <a:r>
                        <a:rPr lang="en-US" sz="2000" b="0" i="0" u="none" strike="noStrike">
                          <a:solidFill>
                            <a:srgbClr val="000000"/>
                          </a:solidFill>
                          <a:effectLst/>
                          <a:latin typeface="Calibri"/>
                        </a:rPr>
                        <a:t>1909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0499">
                <a:tc>
                  <a:txBody>
                    <a:bodyPr/>
                    <a:lstStyle/>
                    <a:p>
                      <a:pPr algn="ctr" fontAlgn="b"/>
                      <a:r>
                        <a:rPr lang="en-US" sz="2000" b="0" i="0" u="none" strike="noStrike">
                          <a:solidFill>
                            <a:srgbClr val="000000"/>
                          </a:solidFill>
                          <a:effectLst/>
                          <a:latin typeface="Calibri"/>
                        </a:rPr>
                        <a:t>1919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$1,157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0499">
                <a:tc>
                  <a:txBody>
                    <a:bodyPr/>
                    <a:lstStyle/>
                    <a:p>
                      <a:pPr algn="ctr" fontAlgn="b"/>
                      <a:r>
                        <a:rPr lang="en-US" sz="2000" b="0" i="0" u="none" strike="noStrike">
                          <a:solidFill>
                            <a:srgbClr val="000000"/>
                          </a:solidFill>
                          <a:effectLst/>
                          <a:latin typeface="Calibri"/>
                        </a:rPr>
                        <a:t>1929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$828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0499">
                <a:tc>
                  <a:txBody>
                    <a:bodyPr/>
                    <a:lstStyle/>
                    <a:p>
                      <a:pPr algn="ctr" fontAlgn="b"/>
                      <a:r>
                        <a:rPr lang="en-US" sz="2000" b="0" i="0" u="none" strike="noStrike">
                          <a:solidFill>
                            <a:srgbClr val="000000"/>
                          </a:solidFill>
                          <a:effectLst/>
                          <a:latin typeface="Calibri"/>
                        </a:rPr>
                        <a:t>1939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$845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0499">
                <a:tc>
                  <a:txBody>
                    <a:bodyPr/>
                    <a:lstStyle/>
                    <a:p>
                      <a:pPr algn="ctr" fontAlgn="b"/>
                      <a:r>
                        <a:rPr lang="en-US" sz="2000" b="0" i="0" u="none" strike="noStrike">
                          <a:solidFill>
                            <a:srgbClr val="000000"/>
                          </a:solidFill>
                          <a:effectLst/>
                          <a:latin typeface="Calibri"/>
                        </a:rPr>
                        <a:t>1947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0499">
                <a:tc>
                  <a:txBody>
                    <a:bodyPr/>
                    <a:lstStyle/>
                    <a:p>
                      <a:pPr algn="ctr" fontAlgn="b"/>
                      <a:r>
                        <a:rPr lang="en-US" sz="2000" b="0" i="0" u="none" strike="noStrike">
                          <a:solidFill>
                            <a:srgbClr val="000000"/>
                          </a:solidFill>
                          <a:effectLst/>
                          <a:latin typeface="Calibri"/>
                        </a:rPr>
                        <a:t>1955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$1,910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0499">
                <a:tc>
                  <a:txBody>
                    <a:bodyPr/>
                    <a:lstStyle/>
                    <a:p>
                      <a:pPr algn="ctr" fontAlgn="b"/>
                      <a:r>
                        <a:rPr lang="en-US" sz="2000" b="0" i="0" u="none" strike="noStrike">
                          <a:solidFill>
                            <a:srgbClr val="000000"/>
                          </a:solidFill>
                          <a:effectLst/>
                          <a:latin typeface="Calibri"/>
                        </a:rPr>
                        <a:t>1959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$2,060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0499">
                <a:tc>
                  <a:txBody>
                    <a:bodyPr/>
                    <a:lstStyle/>
                    <a:p>
                      <a:pPr algn="ctr" fontAlgn="b"/>
                      <a:r>
                        <a:rPr lang="en-US" sz="2000" b="0" i="0" u="none" strike="noStrike">
                          <a:solidFill>
                            <a:srgbClr val="000000"/>
                          </a:solidFill>
                          <a:effectLst/>
                          <a:latin typeface="Calibri"/>
                        </a:rPr>
                        <a:t>1963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$2,310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0499">
                <a:tc>
                  <a:txBody>
                    <a:bodyPr/>
                    <a:lstStyle/>
                    <a:p>
                      <a:pPr algn="ctr" fontAlgn="b"/>
                      <a:r>
                        <a:rPr lang="en-US" sz="2000" b="0" i="0" u="none" strike="noStrike">
                          <a:solidFill>
                            <a:srgbClr val="000000"/>
                          </a:solidFill>
                          <a:effectLst/>
                          <a:latin typeface="Calibri"/>
                        </a:rPr>
                        <a:t>1972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$3,879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0499">
                <a:tc>
                  <a:txBody>
                    <a:bodyPr/>
                    <a:lstStyle/>
                    <a:p>
                      <a:pPr algn="ctr" fontAlgn="b"/>
                      <a:r>
                        <a:rPr lang="en-US" sz="2000" b="0" i="0" u="none" strike="noStrike">
                          <a:solidFill>
                            <a:srgbClr val="000000"/>
                          </a:solidFill>
                          <a:effectLst/>
                          <a:latin typeface="Calibri"/>
                        </a:rPr>
                        <a:t>1982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$9,903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0499">
                <a:tc>
                  <a:txBody>
                    <a:bodyPr/>
                    <a:lstStyle/>
                    <a:p>
                      <a:pPr algn="ctr" fontAlgn="b"/>
                      <a:r>
                        <a:rPr lang="en-US" sz="2000" b="0" i="0" u="none" strike="noStrike">
                          <a:solidFill>
                            <a:srgbClr val="000000"/>
                          </a:solidFill>
                          <a:effectLst/>
                          <a:latin typeface="Calibri"/>
                        </a:rPr>
                        <a:t>1993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$12,750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0499">
                <a:tc>
                  <a:txBody>
                    <a:bodyPr/>
                    <a:lstStyle/>
                    <a:p>
                      <a:pPr algn="ctr" fontAlgn="b"/>
                      <a:r>
                        <a:rPr lang="en-US" sz="2000" b="0" i="0" u="none" strike="noStrike">
                          <a:solidFill>
                            <a:srgbClr val="000000"/>
                          </a:solidFill>
                          <a:effectLst/>
                          <a:latin typeface="Calibri"/>
                        </a:rPr>
                        <a:t>2002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$21,866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0499">
                <a:tc>
                  <a:txBody>
                    <a:bodyPr/>
                    <a:lstStyle/>
                    <a:p>
                      <a:pPr algn="ctr" fontAlgn="b"/>
                      <a:r>
                        <a:rPr lang="en-US" sz="2000" b="0" i="0" u="none" strike="noStrike">
                          <a:solidFill>
                            <a:srgbClr val="000000"/>
                          </a:solidFill>
                          <a:effectLst/>
                          <a:latin typeface="Calibri"/>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a:rPr>
                        <a:t>$25,552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0499">
                <a:tc>
                  <a:txBody>
                    <a:bodyPr/>
                    <a:lstStyle/>
                    <a:p>
                      <a:pPr algn="ctr" fontAlgn="b"/>
                      <a:r>
                        <a:rPr lang="en-US" sz="2000" b="0" i="0" u="none" strike="noStrike">
                          <a:solidFill>
                            <a:srgbClr val="000000"/>
                          </a:solidFill>
                          <a:effectLst/>
                          <a:latin typeface="Calibri"/>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000" b="0" i="0" u="none" strike="noStrike" dirty="0">
                          <a:solidFill>
                            <a:srgbClr val="000000"/>
                          </a:solidFill>
                          <a:effectLst/>
                          <a:latin typeface="Calibri"/>
                        </a:rPr>
                        <a:t>$25,449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626850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4000" dirty="0" smtClean="0"/>
              <a:t>1954 Mergers – 2 Companies Same Sales </a:t>
            </a:r>
            <a:endParaRPr lang="en-US" sz="4000" dirty="0"/>
          </a:p>
        </p:txBody>
      </p:sp>
      <p:sp>
        <p:nvSpPr>
          <p:cNvPr id="3" name="Content Placeholder 2"/>
          <p:cNvSpPr>
            <a:spLocks noGrp="1"/>
          </p:cNvSpPr>
          <p:nvPr>
            <p:ph idx="1"/>
          </p:nvPr>
        </p:nvSpPr>
        <p:spPr>
          <a:xfrm>
            <a:off x="304800" y="1066800"/>
            <a:ext cx="8382000" cy="5257800"/>
          </a:xfrm>
        </p:spPr>
        <p:txBody>
          <a:bodyPr>
            <a:normAutofit fontScale="77500" lnSpcReduction="20000"/>
          </a:bodyPr>
          <a:lstStyle/>
          <a:p>
            <a:r>
              <a:rPr lang="en-US" dirty="0" smtClean="0"/>
              <a:t>Studebaker and Packard combined as the </a:t>
            </a:r>
            <a:r>
              <a:rPr lang="en-US" b="1" dirty="0" smtClean="0">
                <a:solidFill>
                  <a:srgbClr val="00B050"/>
                </a:solidFill>
              </a:rPr>
              <a:t>Studebaker-Packard Corporation</a:t>
            </a:r>
            <a:r>
              <a:rPr lang="en-US" dirty="0" smtClean="0"/>
              <a:t>.</a:t>
            </a:r>
          </a:p>
          <a:p>
            <a:pPr lvl="1"/>
            <a:r>
              <a:rPr lang="en-US" b="1" dirty="0" smtClean="0"/>
              <a:t>Packard</a:t>
            </a:r>
            <a:r>
              <a:rPr lang="en-US" dirty="0" smtClean="0"/>
              <a:t> </a:t>
            </a:r>
            <a:r>
              <a:rPr lang="en-US" dirty="0"/>
              <a:t>plant closed in 1956 and moved into the Studebaker Plant.  In </a:t>
            </a:r>
            <a:r>
              <a:rPr lang="en-US" dirty="0">
                <a:solidFill>
                  <a:srgbClr val="FF0000"/>
                </a:solidFill>
              </a:rPr>
              <a:t>1958</a:t>
            </a:r>
            <a:r>
              <a:rPr lang="en-US" dirty="0"/>
              <a:t> Packard name passed into history</a:t>
            </a:r>
            <a:r>
              <a:rPr lang="en-US" dirty="0" smtClean="0"/>
              <a:t>.</a:t>
            </a:r>
            <a:r>
              <a:rPr lang="en-US" b="1" dirty="0"/>
              <a:t> </a:t>
            </a:r>
            <a:endParaRPr lang="en-US" b="1" dirty="0" smtClean="0"/>
          </a:p>
          <a:p>
            <a:pPr lvl="1"/>
            <a:r>
              <a:rPr lang="en-US" b="1" dirty="0" smtClean="0"/>
              <a:t>Studebaker</a:t>
            </a:r>
            <a:r>
              <a:rPr lang="en-US" dirty="0" smtClean="0"/>
              <a:t> </a:t>
            </a:r>
            <a:r>
              <a:rPr lang="en-US" dirty="0"/>
              <a:t>had financial problems from a 1932 catastrophe that they could not back from.  Studebaker lasted until </a:t>
            </a:r>
            <a:r>
              <a:rPr lang="en-US" dirty="0" smtClean="0">
                <a:solidFill>
                  <a:srgbClr val="FF0000"/>
                </a:solidFill>
              </a:rPr>
              <a:t>1964</a:t>
            </a:r>
            <a:r>
              <a:rPr lang="en-US" dirty="0" smtClean="0"/>
              <a:t>. </a:t>
            </a:r>
          </a:p>
          <a:p>
            <a:endParaRPr lang="en-US" dirty="0"/>
          </a:p>
          <a:p>
            <a:r>
              <a:rPr lang="en-US" dirty="0" smtClean="0"/>
              <a:t>Nash-Kelvinator </a:t>
            </a:r>
            <a:r>
              <a:rPr lang="en-US" dirty="0"/>
              <a:t>and Hudson joined forces as the </a:t>
            </a:r>
            <a:r>
              <a:rPr lang="en-US" b="1" dirty="0">
                <a:solidFill>
                  <a:srgbClr val="00B050"/>
                </a:solidFill>
              </a:rPr>
              <a:t>American Motors Corporation</a:t>
            </a:r>
            <a:r>
              <a:rPr lang="en-US" dirty="0"/>
              <a:t>. At the time, it was the largest corporate merger in U.S. history</a:t>
            </a:r>
            <a:r>
              <a:rPr lang="en-US" dirty="0" smtClean="0"/>
              <a:t>. </a:t>
            </a:r>
          </a:p>
          <a:p>
            <a:pPr lvl="1"/>
            <a:r>
              <a:rPr lang="en-US" dirty="0" smtClean="0"/>
              <a:t>Ended </a:t>
            </a:r>
            <a:r>
              <a:rPr lang="en-US" dirty="0"/>
              <a:t>its reign in </a:t>
            </a:r>
            <a:r>
              <a:rPr lang="en-US" b="1" dirty="0"/>
              <a:t>1988</a:t>
            </a:r>
            <a:r>
              <a:rPr lang="en-US" dirty="0"/>
              <a:t> after 34 years of existence. </a:t>
            </a:r>
            <a:endParaRPr lang="en-US" dirty="0" smtClean="0"/>
          </a:p>
          <a:p>
            <a:pPr lvl="1"/>
            <a:r>
              <a:rPr lang="en-US" dirty="0" smtClean="0"/>
              <a:t>Poor </a:t>
            </a:r>
            <a:r>
              <a:rPr lang="en-US" dirty="0"/>
              <a:t>product planning was the cause of the unfortunate end of the company. </a:t>
            </a:r>
            <a:endParaRPr lang="en-US" dirty="0" smtClean="0"/>
          </a:p>
          <a:p>
            <a:pPr lvl="1"/>
            <a:r>
              <a:rPr lang="en-US" dirty="0" smtClean="0"/>
              <a:t>Chrysler </a:t>
            </a:r>
            <a:r>
              <a:rPr lang="en-US" dirty="0"/>
              <a:t>Company bought out American Motors in 1987 and officially discontinued the AMC brand.</a:t>
            </a:r>
          </a:p>
          <a:p>
            <a:endParaRPr lang="en-US" dirty="0"/>
          </a:p>
        </p:txBody>
      </p:sp>
    </p:spTree>
    <p:extLst>
      <p:ext uri="{BB962C8B-B14F-4D97-AF65-F5344CB8AC3E}">
        <p14:creationId xmlns:p14="http://schemas.microsoft.com/office/powerpoint/2010/main" val="2746832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1956 Packard 400</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238250" y="1648619"/>
            <a:ext cx="66675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872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1957 Studebaker Golden Hawk</a:t>
            </a:r>
            <a:endParaRPr lang="en-US" dirty="0"/>
          </a:p>
        </p:txBody>
      </p:sp>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8922" y="1600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860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Peace Has its Problems</a:t>
            </a:r>
            <a:endParaRPr lang="en-US" sz="4000" dirty="0"/>
          </a:p>
        </p:txBody>
      </p:sp>
      <p:sp>
        <p:nvSpPr>
          <p:cNvPr id="3" name="Content Placeholder 2"/>
          <p:cNvSpPr>
            <a:spLocks noGrp="1"/>
          </p:cNvSpPr>
          <p:nvPr>
            <p:ph idx="1"/>
          </p:nvPr>
        </p:nvSpPr>
        <p:spPr>
          <a:xfrm>
            <a:off x="381000" y="1143000"/>
            <a:ext cx="8305800" cy="5410200"/>
          </a:xfrm>
        </p:spPr>
        <p:txBody>
          <a:bodyPr>
            <a:normAutofit fontScale="70000" lnSpcReduction="20000"/>
          </a:bodyPr>
          <a:lstStyle/>
          <a:p>
            <a:r>
              <a:rPr lang="en-US" dirty="0" smtClean="0"/>
              <a:t>Government concerned about Henry, </a:t>
            </a:r>
            <a:r>
              <a:rPr lang="en-US" b="1" dirty="0" smtClean="0">
                <a:solidFill>
                  <a:srgbClr val="FF0000"/>
                </a:solidFill>
              </a:rPr>
              <a:t>they left Henry Ford II (oldest of Edsel’s sons) out of the service in the Navy to assist in the management of the company</a:t>
            </a:r>
            <a:r>
              <a:rPr lang="en-US" dirty="0" smtClean="0"/>
              <a:t>.</a:t>
            </a:r>
          </a:p>
          <a:p>
            <a:endParaRPr lang="en-US" dirty="0"/>
          </a:p>
          <a:p>
            <a:r>
              <a:rPr lang="en-US" dirty="0" smtClean="0"/>
              <a:t>Late 1943 he was made VP. Allies in the Ford women.  September 21, 1945 Henry finally relinquished the control of the company to Henry Ford II. Tragic end.</a:t>
            </a:r>
          </a:p>
          <a:p>
            <a:endParaRPr lang="en-US" dirty="0"/>
          </a:p>
          <a:p>
            <a:r>
              <a:rPr lang="en-US" dirty="0" smtClean="0"/>
              <a:t>Ford was </a:t>
            </a:r>
            <a:r>
              <a:rPr lang="en-US" dirty="0"/>
              <a:t>losing money at </a:t>
            </a:r>
            <a:r>
              <a:rPr lang="en-US" dirty="0" smtClean="0"/>
              <a:t>$</a:t>
            </a:r>
            <a:r>
              <a:rPr lang="en-US" dirty="0"/>
              <a:t>9 million each month</a:t>
            </a:r>
            <a:r>
              <a:rPr lang="en-US" dirty="0" smtClean="0"/>
              <a:t>.  Henry’s help:</a:t>
            </a:r>
            <a:endParaRPr lang="en-US" dirty="0"/>
          </a:p>
          <a:p>
            <a:pPr lvl="1"/>
            <a:r>
              <a:rPr lang="en-US" dirty="0" smtClean="0"/>
              <a:t>Hired </a:t>
            </a:r>
            <a:r>
              <a:rPr lang="en-US" dirty="0"/>
              <a:t>Ernest </a:t>
            </a:r>
            <a:r>
              <a:rPr lang="en-US" dirty="0" smtClean="0"/>
              <a:t>Breech (GM) </a:t>
            </a:r>
            <a:r>
              <a:rPr lang="en-US" dirty="0"/>
              <a:t>who held many offices – mainly financial who became executive </a:t>
            </a:r>
            <a:r>
              <a:rPr lang="en-US" dirty="0" smtClean="0"/>
              <a:t>VP </a:t>
            </a:r>
            <a:r>
              <a:rPr lang="en-US" dirty="0"/>
              <a:t>and later moved up to </a:t>
            </a:r>
            <a:r>
              <a:rPr lang="en-US" dirty="0" smtClean="0"/>
              <a:t>president.</a:t>
            </a:r>
            <a:endParaRPr lang="en-US" dirty="0"/>
          </a:p>
          <a:p>
            <a:pPr lvl="1"/>
            <a:r>
              <a:rPr lang="en-US" dirty="0"/>
              <a:t>Ten air force officers ranging in age from 26-34 who had been concerned with logistics and especially  with financial and statistical controls applied and were hired.  Dubbed </a:t>
            </a:r>
            <a:r>
              <a:rPr lang="en-US" dirty="0">
                <a:solidFill>
                  <a:srgbClr val="FF0000"/>
                </a:solidFill>
              </a:rPr>
              <a:t>“Whiz Kids</a:t>
            </a:r>
            <a:r>
              <a:rPr lang="en-US" dirty="0" smtClean="0">
                <a:solidFill>
                  <a:srgbClr val="FF0000"/>
                </a:solidFill>
              </a:rPr>
              <a:t>”.</a:t>
            </a:r>
            <a:endParaRPr lang="en-US" dirty="0">
              <a:solidFill>
                <a:srgbClr val="FF0000"/>
              </a:solidFill>
            </a:endParaRPr>
          </a:p>
          <a:p>
            <a:endParaRPr lang="en-US" dirty="0"/>
          </a:p>
          <a:p>
            <a:r>
              <a:rPr lang="en-US" dirty="0"/>
              <a:t>Ford became profitable again.  In 1950, Ford recovered second place in sales from Chrysler.</a:t>
            </a:r>
          </a:p>
          <a:p>
            <a:endParaRPr lang="en-US" dirty="0"/>
          </a:p>
          <a:p>
            <a:endParaRPr lang="en-US" dirty="0"/>
          </a:p>
          <a:p>
            <a:endParaRPr lang="en-US" dirty="0" smtClean="0"/>
          </a:p>
          <a:p>
            <a:endParaRPr lang="en-US" dirty="0"/>
          </a:p>
          <a:p>
            <a:pPr lvl="1"/>
            <a:endParaRPr lang="en-US" dirty="0" smtClean="0"/>
          </a:p>
          <a:p>
            <a:endParaRPr lang="en-US" dirty="0"/>
          </a:p>
          <a:p>
            <a:endParaRPr lang="en-US" dirty="0" smtClean="0"/>
          </a:p>
          <a:p>
            <a:pPr lvl="1"/>
            <a:endParaRPr lang="en-US" dirty="0"/>
          </a:p>
          <a:p>
            <a:pPr lvl="1"/>
            <a:endParaRPr lang="en-US" dirty="0"/>
          </a:p>
        </p:txBody>
      </p:sp>
    </p:spTree>
    <p:extLst>
      <p:ext uri="{BB962C8B-B14F-4D97-AF65-F5344CB8AC3E}">
        <p14:creationId xmlns:p14="http://schemas.microsoft.com/office/powerpoint/2010/main" val="38640983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1963 Studebaker Lark</a:t>
            </a:r>
            <a:endParaRPr lang="en-US" dirty="0"/>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24000" y="15240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623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1955 Nash Ambassador</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810375" cy="448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353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1955 Hudson Hornet</a:t>
            </a:r>
            <a:endParaRPr lang="en-US" dirty="0"/>
          </a:p>
        </p:txBody>
      </p:sp>
      <p:pic>
        <p:nvPicPr>
          <p:cNvPr id="1024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447800" y="1371600"/>
            <a:ext cx="648012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2992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Three</a:t>
            </a:r>
            <a:endParaRPr lang="en-US" dirty="0"/>
          </a:p>
        </p:txBody>
      </p:sp>
      <p:sp>
        <p:nvSpPr>
          <p:cNvPr id="3" name="Content Placeholder 2"/>
          <p:cNvSpPr>
            <a:spLocks noGrp="1"/>
          </p:cNvSpPr>
          <p:nvPr>
            <p:ph idx="1"/>
          </p:nvPr>
        </p:nvSpPr>
        <p:spPr>
          <a:xfrm>
            <a:off x="381000" y="1219200"/>
            <a:ext cx="8305800" cy="4906963"/>
          </a:xfrm>
        </p:spPr>
        <p:txBody>
          <a:bodyPr>
            <a:normAutofit fontScale="77500" lnSpcReduction="20000"/>
          </a:bodyPr>
          <a:lstStyle/>
          <a:p>
            <a:r>
              <a:rPr lang="en-US" dirty="0" smtClean="0"/>
              <a:t>Ford and Chevrolet staged a furious race year in and year out, with Chevrolet usually have a narrow edge.  The full GM line outsold the combined Ford line by a substantial margin.</a:t>
            </a:r>
          </a:p>
          <a:p>
            <a:endParaRPr lang="en-US" dirty="0"/>
          </a:p>
          <a:p>
            <a:r>
              <a:rPr lang="en-US" dirty="0" smtClean="0"/>
              <a:t>1956: Ford momentous landmark by first offering stock to the public.</a:t>
            </a:r>
          </a:p>
          <a:p>
            <a:endParaRPr lang="en-US" dirty="0"/>
          </a:p>
          <a:p>
            <a:r>
              <a:rPr lang="en-US" dirty="0" smtClean="0"/>
              <a:t>Of the Big Three, Chrysler experienced the greatest difficulties in the 1950’s:</a:t>
            </a:r>
          </a:p>
          <a:p>
            <a:pPr lvl="1"/>
            <a:r>
              <a:rPr lang="en-US" dirty="0" smtClean="0"/>
              <a:t>Plymouth lost its 3</a:t>
            </a:r>
            <a:r>
              <a:rPr lang="en-US" baseline="30000" dirty="0" smtClean="0"/>
              <a:t>rd</a:t>
            </a:r>
            <a:r>
              <a:rPr lang="en-US" dirty="0" smtClean="0"/>
              <a:t> place in sales after 20 years.</a:t>
            </a:r>
          </a:p>
          <a:p>
            <a:pPr lvl="1"/>
            <a:r>
              <a:rPr lang="en-US" dirty="0" smtClean="0"/>
              <a:t>GM medium price line: Oldsmobile, Pontiac, or Buick took 3</a:t>
            </a:r>
            <a:r>
              <a:rPr lang="en-US" baseline="30000" dirty="0" smtClean="0"/>
              <a:t>rd</a:t>
            </a:r>
            <a:r>
              <a:rPr lang="en-US" dirty="0" smtClean="0"/>
              <a:t> place in sales.</a:t>
            </a:r>
          </a:p>
          <a:p>
            <a:pPr lvl="1"/>
            <a:r>
              <a:rPr lang="en-US" dirty="0" err="1" smtClean="0"/>
              <a:t>DeSoto</a:t>
            </a:r>
            <a:r>
              <a:rPr lang="en-US" dirty="0" smtClean="0"/>
              <a:t> once popular lost its appeal and was discontinued </a:t>
            </a:r>
            <a:r>
              <a:rPr lang="en-US" dirty="0" smtClean="0">
                <a:solidFill>
                  <a:srgbClr val="FF0000"/>
                </a:solidFill>
              </a:rPr>
              <a:t>1960</a:t>
            </a:r>
            <a:r>
              <a:rPr lang="en-US" dirty="0" smtClean="0"/>
              <a:t>.</a:t>
            </a:r>
          </a:p>
          <a:p>
            <a:endParaRPr lang="en-US" dirty="0"/>
          </a:p>
        </p:txBody>
      </p:sp>
    </p:spTree>
    <p:extLst>
      <p:ext uri="{BB962C8B-B14F-4D97-AF65-F5344CB8AC3E}">
        <p14:creationId xmlns:p14="http://schemas.microsoft.com/office/powerpoint/2010/main" val="41431561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Car Sales 1950-1979</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6594971"/>
              </p:ext>
            </p:extLst>
          </p:nvPr>
        </p:nvGraphicFramePr>
        <p:xfrm>
          <a:off x="533400" y="1295402"/>
          <a:ext cx="8229599" cy="4571997"/>
        </p:xfrm>
        <a:graphic>
          <a:graphicData uri="http://schemas.openxmlformats.org/drawingml/2006/table">
            <a:tbl>
              <a:tblPr/>
              <a:tblGrid>
                <a:gridCol w="717567">
                  <a:extLst>
                    <a:ext uri="{9D8B030D-6E8A-4147-A177-3AD203B41FA5}">
                      <a16:colId xmlns:a16="http://schemas.microsoft.com/office/drawing/2014/main" val="20000"/>
                    </a:ext>
                  </a:extLst>
                </a:gridCol>
                <a:gridCol w="717567">
                  <a:extLst>
                    <a:ext uri="{9D8B030D-6E8A-4147-A177-3AD203B41FA5}">
                      <a16:colId xmlns:a16="http://schemas.microsoft.com/office/drawing/2014/main" val="20001"/>
                    </a:ext>
                  </a:extLst>
                </a:gridCol>
                <a:gridCol w="717567">
                  <a:extLst>
                    <a:ext uri="{9D8B030D-6E8A-4147-A177-3AD203B41FA5}">
                      <a16:colId xmlns:a16="http://schemas.microsoft.com/office/drawing/2014/main" val="20002"/>
                    </a:ext>
                  </a:extLst>
                </a:gridCol>
                <a:gridCol w="895299">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571602">
                  <a:extLst>
                    <a:ext uri="{9D8B030D-6E8A-4147-A177-3AD203B41FA5}">
                      <a16:colId xmlns:a16="http://schemas.microsoft.com/office/drawing/2014/main" val="20005"/>
                    </a:ext>
                  </a:extLst>
                </a:gridCol>
                <a:gridCol w="717567">
                  <a:extLst>
                    <a:ext uri="{9D8B030D-6E8A-4147-A177-3AD203B41FA5}">
                      <a16:colId xmlns:a16="http://schemas.microsoft.com/office/drawing/2014/main" val="20006"/>
                    </a:ext>
                  </a:extLst>
                </a:gridCol>
                <a:gridCol w="717567">
                  <a:extLst>
                    <a:ext uri="{9D8B030D-6E8A-4147-A177-3AD203B41FA5}">
                      <a16:colId xmlns:a16="http://schemas.microsoft.com/office/drawing/2014/main" val="20007"/>
                    </a:ext>
                  </a:extLst>
                </a:gridCol>
                <a:gridCol w="717567">
                  <a:extLst>
                    <a:ext uri="{9D8B030D-6E8A-4147-A177-3AD203B41FA5}">
                      <a16:colId xmlns:a16="http://schemas.microsoft.com/office/drawing/2014/main" val="20008"/>
                    </a:ext>
                  </a:extLst>
                </a:gridCol>
                <a:gridCol w="885748">
                  <a:extLst>
                    <a:ext uri="{9D8B030D-6E8A-4147-A177-3AD203B41FA5}">
                      <a16:colId xmlns:a16="http://schemas.microsoft.com/office/drawing/2014/main" val="20009"/>
                    </a:ext>
                  </a:extLst>
                </a:gridCol>
                <a:gridCol w="885748">
                  <a:extLst>
                    <a:ext uri="{9D8B030D-6E8A-4147-A177-3AD203B41FA5}">
                      <a16:colId xmlns:a16="http://schemas.microsoft.com/office/drawing/2014/main" val="20010"/>
                    </a:ext>
                  </a:extLst>
                </a:gridCol>
              </a:tblGrid>
              <a:tr h="268941">
                <a:tc>
                  <a:txBody>
                    <a:bodyPr/>
                    <a:lstStyle/>
                    <a:p>
                      <a:pPr algn="l" fontAlgn="b"/>
                      <a:endParaRPr lang="en-US" sz="1400" b="0" i="0" u="none" strike="noStrike" dirty="0">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Chevy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dirty="0">
                          <a:solidFill>
                            <a:srgbClr val="000000"/>
                          </a:solidFill>
                          <a:effectLst/>
                          <a:latin typeface="Calibri"/>
                        </a:rPr>
                        <a:t>Ford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Plymouth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US" sz="1400" b="0" i="0" u="none" strike="noStrike">
                        <a:solidFill>
                          <a:srgbClr val="000000"/>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Chevy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Ford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1" i="0" u="none" strike="noStrike">
                          <a:solidFill>
                            <a:srgbClr val="000000"/>
                          </a:solidFill>
                          <a:effectLst/>
                          <a:latin typeface="Calibri"/>
                        </a:rPr>
                        <a:t>Plymouth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3rd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8941">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Place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effectLst/>
                          <a:latin typeface="Calibri"/>
                        </a:rPr>
                        <a:t>Place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8941">
                <a:tc>
                  <a:txBody>
                    <a:bodyPr/>
                    <a:lstStyle/>
                    <a:p>
                      <a:pPr algn="ctr" fontAlgn="b"/>
                      <a:r>
                        <a:rPr lang="en-US" sz="1400" b="1" i="0" u="none" strike="noStrike">
                          <a:solidFill>
                            <a:srgbClr val="000000"/>
                          </a:solidFill>
                          <a:effectLst/>
                          <a:latin typeface="Calibri"/>
                        </a:rPr>
                        <a:t>1950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2171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8941">
                <a:tc>
                  <a:txBody>
                    <a:bodyPr/>
                    <a:lstStyle/>
                    <a:p>
                      <a:pPr algn="ctr" fontAlgn="b"/>
                      <a:r>
                        <a:rPr lang="en-US" sz="1400" b="1" i="0" u="none" strike="noStrike">
                          <a:solidFill>
                            <a:srgbClr val="000000"/>
                          </a:solidFill>
                          <a:effectLst/>
                          <a:latin typeface="Calibri"/>
                        </a:rPr>
                        <a:t>1951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2207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68941">
                <a:tc>
                  <a:txBody>
                    <a:bodyPr/>
                    <a:lstStyle/>
                    <a:p>
                      <a:pPr algn="ctr" fontAlgn="b"/>
                      <a:r>
                        <a:rPr lang="en-US" sz="1400" b="1" i="0" u="none" strike="noStrike">
                          <a:solidFill>
                            <a:srgbClr val="000000"/>
                          </a:solidFill>
                          <a:effectLst/>
                          <a:latin typeface="Calibri"/>
                        </a:rPr>
                        <a:t>1952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818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1948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8941">
                <a:tc>
                  <a:txBody>
                    <a:bodyPr/>
                    <a:lstStyle/>
                    <a:p>
                      <a:pPr algn="ctr" fontAlgn="b"/>
                      <a:r>
                        <a:rPr lang="en-US" sz="1400" b="1" i="0" u="none" strike="noStrike">
                          <a:solidFill>
                            <a:srgbClr val="000000"/>
                          </a:solidFill>
                          <a:effectLst/>
                          <a:latin typeface="Calibri"/>
                        </a:rPr>
                        <a:t>1953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1347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1248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1753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8941">
                <a:tc>
                  <a:txBody>
                    <a:bodyPr/>
                    <a:lstStyle/>
                    <a:p>
                      <a:pPr algn="ctr" fontAlgn="b"/>
                      <a:r>
                        <a:rPr lang="en-US" sz="1400" b="1" i="0" u="none" strike="noStrike">
                          <a:solidFill>
                            <a:srgbClr val="000000"/>
                          </a:solidFill>
                          <a:effectLst/>
                          <a:latin typeface="Calibri"/>
                        </a:rPr>
                        <a:t>1954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1166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1144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2093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Calibri"/>
                        </a:rPr>
                        <a:t>1827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8941">
                <a:tc>
                  <a:txBody>
                    <a:bodyPr/>
                    <a:lstStyle/>
                    <a:p>
                      <a:pPr algn="ctr" fontAlgn="b"/>
                      <a:r>
                        <a:rPr lang="en-US" sz="1400" b="1" i="0" u="none" strike="noStrike">
                          <a:solidFill>
                            <a:srgbClr val="000000"/>
                          </a:solidFill>
                          <a:effectLst/>
                          <a:latin typeface="Calibri"/>
                        </a:rPr>
                        <a:t>1955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1705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Buick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8941">
                <a:tc>
                  <a:txBody>
                    <a:bodyPr/>
                    <a:lstStyle/>
                    <a:p>
                      <a:pPr algn="ctr" fontAlgn="b"/>
                      <a:r>
                        <a:rPr lang="en-US" sz="1400" b="1" i="0" u="none" strike="noStrike">
                          <a:solidFill>
                            <a:srgbClr val="000000"/>
                          </a:solidFill>
                          <a:effectLst/>
                          <a:latin typeface="Calibri"/>
                        </a:rPr>
                        <a:t>1956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1567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Buick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1830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2054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68941">
                <a:tc>
                  <a:txBody>
                    <a:bodyPr/>
                    <a:lstStyle/>
                    <a:p>
                      <a:pPr algn="ctr" fontAlgn="b"/>
                      <a:r>
                        <a:rPr lang="en-US" sz="1400" b="1" i="0" u="none" strike="noStrike">
                          <a:solidFill>
                            <a:srgbClr val="000000"/>
                          </a:solidFill>
                          <a:effectLst/>
                          <a:latin typeface="Calibri"/>
                        </a:rPr>
                        <a:t>1957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1677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2421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2247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8941">
                <a:tc>
                  <a:txBody>
                    <a:bodyPr/>
                    <a:lstStyle/>
                    <a:p>
                      <a:pPr algn="ctr" fontAlgn="b"/>
                      <a:r>
                        <a:rPr lang="en-US" sz="1400" b="1" i="0" u="none" strike="noStrike">
                          <a:solidFill>
                            <a:srgbClr val="000000"/>
                          </a:solidFill>
                          <a:effectLst/>
                          <a:latin typeface="Calibri"/>
                        </a:rPr>
                        <a:t>1958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1142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988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2350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5th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8941">
                <a:tc>
                  <a:txBody>
                    <a:bodyPr/>
                    <a:lstStyle/>
                    <a:p>
                      <a:pPr algn="ctr" fontAlgn="b"/>
                      <a:r>
                        <a:rPr lang="en-US" sz="1400" b="1" i="0" u="none" strike="noStrike">
                          <a:solidFill>
                            <a:srgbClr val="000000"/>
                          </a:solidFill>
                          <a:effectLst/>
                          <a:latin typeface="Calibri"/>
                        </a:rPr>
                        <a:t>1959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2180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68941">
                <a:tc>
                  <a:txBody>
                    <a:bodyPr/>
                    <a:lstStyle/>
                    <a:p>
                      <a:pPr algn="ctr" fontAlgn="b"/>
                      <a:r>
                        <a:rPr lang="en-US" sz="1400" b="1" i="0" u="none" strike="noStrike">
                          <a:solidFill>
                            <a:srgbClr val="000000"/>
                          </a:solidFill>
                          <a:effectLst/>
                          <a:latin typeface="Calibri"/>
                        </a:rPr>
                        <a:t>1960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1653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8941">
                <a:tc>
                  <a:txBody>
                    <a:bodyPr/>
                    <a:lstStyle/>
                    <a:p>
                      <a:pPr algn="ctr" fontAlgn="b"/>
                      <a:r>
                        <a:rPr lang="en-US" sz="1400" b="1" i="0" u="none" strike="noStrike">
                          <a:solidFill>
                            <a:srgbClr val="000000"/>
                          </a:solidFill>
                          <a:effectLst/>
                          <a:latin typeface="Calibri"/>
                        </a:rPr>
                        <a:t>1961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1339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Rambler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1862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68941">
                <a:tc>
                  <a:txBody>
                    <a:bodyPr/>
                    <a:lstStyle/>
                    <a:p>
                      <a:pPr algn="ctr" fontAlgn="b"/>
                      <a:r>
                        <a:rPr lang="en-US" sz="1400" b="1" i="0" u="none" strike="noStrike">
                          <a:solidFill>
                            <a:srgbClr val="000000"/>
                          </a:solidFill>
                          <a:effectLst/>
                          <a:latin typeface="Calibri"/>
                        </a:rPr>
                        <a:t>1962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2062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1476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8th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1840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6th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8941">
                <a:tc>
                  <a:txBody>
                    <a:bodyPr/>
                    <a:lstStyle/>
                    <a:p>
                      <a:pPr algn="ctr" fontAlgn="b"/>
                      <a:r>
                        <a:rPr lang="en-US" sz="1400" b="1" i="0" u="none" strike="noStrike">
                          <a:solidFill>
                            <a:srgbClr val="000000"/>
                          </a:solidFill>
                          <a:effectLst/>
                          <a:latin typeface="Calibri"/>
                        </a:rPr>
                        <a:t>1963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2237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1924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7th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68941">
                <a:tc>
                  <a:txBody>
                    <a:bodyPr/>
                    <a:lstStyle/>
                    <a:p>
                      <a:pPr algn="ctr" fontAlgn="b"/>
                      <a:r>
                        <a:rPr lang="en-US" sz="1400" b="1" i="0" u="none" strike="noStrike">
                          <a:solidFill>
                            <a:srgbClr val="000000"/>
                          </a:solidFill>
                          <a:effectLst/>
                          <a:latin typeface="Calibri"/>
                        </a:rPr>
                        <a:t>1964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1594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4th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Pontiac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1" i="0" u="none" strike="noStrike">
                          <a:solidFill>
                            <a:srgbClr val="000000"/>
                          </a:solidFill>
                          <a:effectLst/>
                          <a:latin typeface="Calibri"/>
                        </a:rPr>
                        <a:t>1979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2285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1836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9th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Calibri"/>
                        </a:rPr>
                        <a:t>Oldsmobile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6464301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Coming of the Compacts</a:t>
            </a:r>
            <a:endParaRPr lang="en-US" sz="4000" dirty="0"/>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r>
              <a:rPr lang="en-US" dirty="0" smtClean="0"/>
              <a:t>Sales of small foreign cars were continuing to climb.  1955 saw 60,000 (less than 1% of the sales of motor vehicles in the U.S).</a:t>
            </a:r>
          </a:p>
          <a:p>
            <a:endParaRPr lang="en-US" dirty="0"/>
          </a:p>
          <a:p>
            <a:r>
              <a:rPr lang="en-US" dirty="0" smtClean="0"/>
              <a:t>1955 Rambler (compact) sold 80,000 cars – double its previous record.  American Motors was still losing money on President George Romney’s experiment.</a:t>
            </a:r>
          </a:p>
          <a:p>
            <a:endParaRPr lang="en-US" dirty="0" smtClean="0"/>
          </a:p>
          <a:p>
            <a:r>
              <a:rPr lang="en-US" dirty="0" smtClean="0"/>
              <a:t>Romney's </a:t>
            </a:r>
            <a:r>
              <a:rPr lang="en-US" dirty="0"/>
              <a:t>appeal as an auto industry captain was his innovative simplicity and defiance of the Big Three gas-slurping, art deco, tailfin leviathans.  Romney was a champion of the American Motors Rambler lineup-- cheap, functional, utilitarian small compacts touting fuel efficiency</a:t>
            </a:r>
            <a:r>
              <a:rPr lang="en-US" dirty="0" smtClean="0"/>
              <a:t>.</a:t>
            </a:r>
          </a:p>
          <a:p>
            <a:endParaRPr lang="en-US" dirty="0"/>
          </a:p>
          <a:p>
            <a:r>
              <a:rPr lang="en-US" dirty="0" smtClean="0"/>
              <a:t>As the 57-58 recession hit America, although in comparison to Great Depression, people started looking at price tags and considering auto upkeep and maintenance. </a:t>
            </a:r>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739671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dirty="0" smtClean="0">
                <a:solidFill>
                  <a:srgbClr val="FF0000"/>
                </a:solidFill>
              </a:rPr>
              <a:t>1955 Nash Rambler</a:t>
            </a:r>
            <a:endParaRPr lang="en-US" sz="4000" b="1" dirty="0">
              <a:solidFill>
                <a:srgbClr val="FF0000"/>
              </a:solidFill>
            </a:endParaRPr>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410200" y="251460"/>
            <a:ext cx="3394710" cy="2263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3200" y="2514600"/>
            <a:ext cx="6172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4975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Coming of the Compacts</a:t>
            </a:r>
            <a:endParaRPr lang="en-US" sz="4000" dirty="0"/>
          </a:p>
        </p:txBody>
      </p:sp>
      <p:sp>
        <p:nvSpPr>
          <p:cNvPr id="3" name="Content Placeholder 2"/>
          <p:cNvSpPr>
            <a:spLocks noGrp="1"/>
          </p:cNvSpPr>
          <p:nvPr>
            <p:ph idx="1"/>
          </p:nvPr>
        </p:nvSpPr>
        <p:spPr>
          <a:xfrm>
            <a:off x="457200" y="1066800"/>
            <a:ext cx="8229600" cy="5059363"/>
          </a:xfrm>
        </p:spPr>
        <p:txBody>
          <a:bodyPr>
            <a:normAutofit fontScale="77500" lnSpcReduction="20000"/>
          </a:bodyPr>
          <a:lstStyle/>
          <a:p>
            <a:r>
              <a:rPr lang="en-US" dirty="0" smtClean="0"/>
              <a:t>1957: Rambler moved to 12</a:t>
            </a:r>
            <a:r>
              <a:rPr lang="en-US" baseline="30000" dirty="0" smtClean="0"/>
              <a:t>th</a:t>
            </a:r>
            <a:r>
              <a:rPr lang="en-US" dirty="0" smtClean="0"/>
              <a:t> place 91,469 cars.</a:t>
            </a:r>
          </a:p>
          <a:p>
            <a:r>
              <a:rPr lang="en-US" dirty="0" smtClean="0"/>
              <a:t>1958: </a:t>
            </a:r>
            <a:r>
              <a:rPr lang="en-US" dirty="0"/>
              <a:t>Rambler moved to </a:t>
            </a:r>
            <a:r>
              <a:rPr lang="en-US" dirty="0" smtClean="0"/>
              <a:t>7</a:t>
            </a:r>
            <a:r>
              <a:rPr lang="en-US" baseline="30000" dirty="0" smtClean="0"/>
              <a:t>th</a:t>
            </a:r>
            <a:r>
              <a:rPr lang="en-US" dirty="0" smtClean="0"/>
              <a:t> </a:t>
            </a:r>
            <a:r>
              <a:rPr lang="en-US" dirty="0"/>
              <a:t>place </a:t>
            </a:r>
            <a:r>
              <a:rPr lang="en-US" dirty="0" smtClean="0"/>
              <a:t>162,182 </a:t>
            </a:r>
            <a:r>
              <a:rPr lang="en-US" dirty="0"/>
              <a:t>cars.</a:t>
            </a:r>
          </a:p>
          <a:p>
            <a:r>
              <a:rPr lang="en-US" dirty="0" smtClean="0"/>
              <a:t>1959: </a:t>
            </a:r>
            <a:r>
              <a:rPr lang="en-US" dirty="0"/>
              <a:t>Rambler moved to </a:t>
            </a:r>
            <a:r>
              <a:rPr lang="en-US" dirty="0" smtClean="0"/>
              <a:t>6</a:t>
            </a:r>
            <a:r>
              <a:rPr lang="en-US" baseline="30000" dirty="0" smtClean="0"/>
              <a:t>th</a:t>
            </a:r>
            <a:r>
              <a:rPr lang="en-US" dirty="0" smtClean="0"/>
              <a:t> </a:t>
            </a:r>
            <a:r>
              <a:rPr lang="en-US" dirty="0"/>
              <a:t>place </a:t>
            </a:r>
            <a:r>
              <a:rPr lang="en-US" dirty="0" smtClean="0"/>
              <a:t>374,240 </a:t>
            </a:r>
            <a:r>
              <a:rPr lang="en-US" dirty="0"/>
              <a:t>cars.</a:t>
            </a:r>
          </a:p>
          <a:p>
            <a:r>
              <a:rPr lang="en-US" dirty="0" smtClean="0"/>
              <a:t>1960: </a:t>
            </a:r>
            <a:r>
              <a:rPr lang="en-US" dirty="0"/>
              <a:t>Rambler moved to </a:t>
            </a:r>
            <a:r>
              <a:rPr lang="en-US" dirty="0" smtClean="0">
                <a:solidFill>
                  <a:srgbClr val="FF0000"/>
                </a:solidFill>
              </a:rPr>
              <a:t>4</a:t>
            </a:r>
            <a:r>
              <a:rPr lang="en-US" baseline="30000" dirty="0" smtClean="0">
                <a:solidFill>
                  <a:srgbClr val="FF0000"/>
                </a:solidFill>
              </a:rPr>
              <a:t>th</a:t>
            </a:r>
            <a:r>
              <a:rPr lang="en-US" dirty="0" smtClean="0">
                <a:solidFill>
                  <a:srgbClr val="FF0000"/>
                </a:solidFill>
              </a:rPr>
              <a:t> </a:t>
            </a:r>
            <a:r>
              <a:rPr lang="en-US" dirty="0">
                <a:solidFill>
                  <a:srgbClr val="FF0000"/>
                </a:solidFill>
              </a:rPr>
              <a:t>place </a:t>
            </a:r>
            <a:r>
              <a:rPr lang="en-US" dirty="0" smtClean="0"/>
              <a:t>458,841 </a:t>
            </a:r>
            <a:r>
              <a:rPr lang="en-US" dirty="0"/>
              <a:t>cars</a:t>
            </a:r>
            <a:r>
              <a:rPr lang="en-US" dirty="0" smtClean="0"/>
              <a:t>.</a:t>
            </a:r>
          </a:p>
          <a:p>
            <a:endParaRPr lang="en-US" dirty="0" smtClean="0"/>
          </a:p>
          <a:p>
            <a:r>
              <a:rPr lang="en-US" dirty="0" smtClean="0"/>
              <a:t>1959 AMC earns $60 million profit due to the Rambler.</a:t>
            </a:r>
          </a:p>
          <a:p>
            <a:endParaRPr lang="en-US" dirty="0"/>
          </a:p>
          <a:p>
            <a:r>
              <a:rPr lang="en-US" dirty="0" smtClean="0"/>
              <a:t>Imported cars by 1959 skyrocketed to 700,000 a 62% increase over 1958.  This was 10% of passenger cars bought.  Almost half came from Germany – highly popular </a:t>
            </a:r>
            <a:r>
              <a:rPr lang="en-US" dirty="0" smtClean="0">
                <a:solidFill>
                  <a:srgbClr val="FF0000"/>
                </a:solidFill>
              </a:rPr>
              <a:t>Volkswagen</a:t>
            </a:r>
            <a:r>
              <a:rPr lang="en-US" dirty="0" smtClean="0"/>
              <a:t>.</a:t>
            </a:r>
          </a:p>
          <a:p>
            <a:endParaRPr lang="en-US" dirty="0"/>
          </a:p>
          <a:p>
            <a:r>
              <a:rPr lang="en-US" dirty="0" smtClean="0"/>
              <a:t>United Kingdom 2</a:t>
            </a:r>
            <a:r>
              <a:rPr lang="en-US" baseline="30000" dirty="0" smtClean="0"/>
              <a:t>nd</a:t>
            </a:r>
            <a:r>
              <a:rPr lang="en-US" dirty="0" smtClean="0"/>
              <a:t>, followed in order: France, Sweden, Italy and Japan.  Japanese and Swedish were newcomers.</a:t>
            </a:r>
          </a:p>
          <a:p>
            <a:endParaRPr lang="en-US" dirty="0"/>
          </a:p>
          <a:p>
            <a:endParaRPr lang="en-US" dirty="0" smtClean="0"/>
          </a:p>
          <a:p>
            <a:endParaRPr lang="en-US" dirty="0"/>
          </a:p>
          <a:p>
            <a:endParaRPr lang="en-US" dirty="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815731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Coming of the Compacts</a:t>
            </a:r>
            <a:endParaRPr lang="en-US" sz="4000" dirty="0"/>
          </a:p>
        </p:txBody>
      </p:sp>
      <p:sp>
        <p:nvSpPr>
          <p:cNvPr id="3" name="Content Placeholder 2"/>
          <p:cNvSpPr>
            <a:spLocks noGrp="1"/>
          </p:cNvSpPr>
          <p:nvPr>
            <p:ph idx="1"/>
          </p:nvPr>
        </p:nvSpPr>
        <p:spPr>
          <a:xfrm>
            <a:off x="381000" y="1066800"/>
            <a:ext cx="8305800" cy="5410200"/>
          </a:xfrm>
        </p:spPr>
        <p:txBody>
          <a:bodyPr>
            <a:normAutofit fontScale="70000" lnSpcReduction="20000"/>
          </a:bodyPr>
          <a:lstStyle/>
          <a:p>
            <a:r>
              <a:rPr lang="en-US" dirty="0" smtClean="0"/>
              <a:t>Domestic automobiles entered the compact car race:</a:t>
            </a:r>
          </a:p>
          <a:p>
            <a:pPr lvl="1"/>
            <a:r>
              <a:rPr lang="en-US" dirty="0" smtClean="0"/>
              <a:t>Studebaker Scotsman (1957) &amp; Lark (1958)</a:t>
            </a:r>
          </a:p>
          <a:p>
            <a:pPr lvl="1"/>
            <a:r>
              <a:rPr lang="en-US" dirty="0" smtClean="0"/>
              <a:t>Chrysler Valiant (1962) &amp; Dart (1962)</a:t>
            </a:r>
          </a:p>
          <a:p>
            <a:pPr lvl="1"/>
            <a:r>
              <a:rPr lang="en-US" dirty="0" smtClean="0"/>
              <a:t>Ford Falcon (1960) &amp; Comet (1960)</a:t>
            </a:r>
          </a:p>
          <a:p>
            <a:pPr lvl="1"/>
            <a:r>
              <a:rPr lang="en-US" dirty="0" smtClean="0"/>
              <a:t>GM </a:t>
            </a:r>
            <a:r>
              <a:rPr lang="en-US" dirty="0" err="1" smtClean="0"/>
              <a:t>Corvair</a:t>
            </a:r>
            <a:r>
              <a:rPr lang="en-US" dirty="0"/>
              <a:t> </a:t>
            </a:r>
            <a:r>
              <a:rPr lang="en-US" dirty="0" smtClean="0"/>
              <a:t>(1960), Tempest (1960) &amp; Chevy II (1962)</a:t>
            </a:r>
          </a:p>
          <a:p>
            <a:pPr lvl="1"/>
            <a:endParaRPr lang="en-US" dirty="0"/>
          </a:p>
          <a:p>
            <a:r>
              <a:rPr lang="en-US" dirty="0" smtClean="0"/>
              <a:t>All of these cars featured economy and ease of operation. They were all bigger than the foreign cars they were competing against.</a:t>
            </a:r>
          </a:p>
          <a:p>
            <a:endParaRPr lang="en-US" dirty="0"/>
          </a:p>
          <a:p>
            <a:r>
              <a:rPr lang="en-US" dirty="0" smtClean="0">
                <a:solidFill>
                  <a:srgbClr val="FF0000"/>
                </a:solidFill>
              </a:rPr>
              <a:t>Chevrolet </a:t>
            </a:r>
            <a:r>
              <a:rPr lang="en-US" dirty="0" err="1" smtClean="0">
                <a:solidFill>
                  <a:srgbClr val="FF0000"/>
                </a:solidFill>
              </a:rPr>
              <a:t>Corvair</a:t>
            </a:r>
            <a:r>
              <a:rPr lang="en-US" dirty="0" smtClean="0">
                <a:solidFill>
                  <a:srgbClr val="FF0000"/>
                </a:solidFill>
              </a:rPr>
              <a:t> </a:t>
            </a:r>
            <a:r>
              <a:rPr lang="en-US" dirty="0" smtClean="0"/>
              <a:t>was inspired by Volkswagen designed with an air-cooled rear engine.  1960-1969</a:t>
            </a:r>
          </a:p>
          <a:p>
            <a:endParaRPr lang="en-US" dirty="0"/>
          </a:p>
          <a:p>
            <a:r>
              <a:rPr lang="en-US" dirty="0" smtClean="0"/>
              <a:t>Compacts made more sense than some of the behemoths that preceded them, but with all the fanfare that was lavished on them, their sales record revealed that the American preference for big cars was unimpaired.</a:t>
            </a:r>
            <a:endParaRPr lang="en-US" dirty="0"/>
          </a:p>
          <a:p>
            <a:endParaRPr lang="en-US" dirty="0" smtClean="0"/>
          </a:p>
          <a:p>
            <a:endParaRPr lang="en-US" dirty="0"/>
          </a:p>
          <a:p>
            <a:endParaRPr lang="en-US" dirty="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990254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solidFill>
                  <a:srgbClr val="FF0000"/>
                </a:solidFill>
              </a:rPr>
              <a:t>1960 Chevrolet </a:t>
            </a:r>
            <a:r>
              <a:rPr lang="en-US" sz="4000" dirty="0" err="1" smtClean="0">
                <a:solidFill>
                  <a:srgbClr val="FF0000"/>
                </a:solidFill>
              </a:rPr>
              <a:t>Corvair</a:t>
            </a:r>
            <a:endParaRPr lang="en-US" sz="4000" dirty="0">
              <a:solidFill>
                <a:srgbClr val="FF0000"/>
              </a:solidFill>
            </a:endParaRP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1000" y="976168"/>
            <a:ext cx="3962400"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3200400"/>
            <a:ext cx="6339840" cy="35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198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1940’s Highlights</a:t>
            </a:r>
            <a:endParaRPr lang="en-US" sz="4000" dirty="0"/>
          </a:p>
        </p:txBody>
      </p:sp>
      <p:sp>
        <p:nvSpPr>
          <p:cNvPr id="3" name="Content Placeholder 2"/>
          <p:cNvSpPr>
            <a:spLocks noGrp="1"/>
          </p:cNvSpPr>
          <p:nvPr>
            <p:ph idx="1"/>
          </p:nvPr>
        </p:nvSpPr>
        <p:spPr>
          <a:xfrm>
            <a:off x="304800" y="1219200"/>
            <a:ext cx="8382000" cy="5334000"/>
          </a:xfrm>
        </p:spPr>
        <p:txBody>
          <a:bodyPr>
            <a:normAutofit fontScale="62500" lnSpcReduction="20000"/>
          </a:bodyPr>
          <a:lstStyle/>
          <a:p>
            <a:r>
              <a:rPr lang="en-US" sz="3600" dirty="0"/>
              <a:t>1945: Clayton Moore who portrays the </a:t>
            </a:r>
            <a:r>
              <a:rPr lang="en-US" sz="3600" dirty="0">
                <a:solidFill>
                  <a:srgbClr val="FF0000"/>
                </a:solidFill>
              </a:rPr>
              <a:t>Lone Ranger </a:t>
            </a:r>
            <a:r>
              <a:rPr lang="en-US" sz="3600" dirty="0"/>
              <a:t>on radio buys the first 1946 Pontiac.</a:t>
            </a:r>
          </a:p>
          <a:p>
            <a:endParaRPr lang="en-US" sz="3600" dirty="0"/>
          </a:p>
          <a:p>
            <a:r>
              <a:rPr lang="en-US" sz="3600" dirty="0" smtClean="0"/>
              <a:t>1946: January steel strike closes assembly lines.  In addition, the industry faces critical shortages of copper, brass, lead.</a:t>
            </a:r>
            <a:endParaRPr lang="en-US" sz="3600" dirty="0"/>
          </a:p>
          <a:p>
            <a:endParaRPr lang="en-US" sz="3600" dirty="0"/>
          </a:p>
          <a:p>
            <a:r>
              <a:rPr lang="en-US" sz="3600" dirty="0"/>
              <a:t>1946: November auto price and wage controls are lifted.</a:t>
            </a:r>
          </a:p>
          <a:p>
            <a:endParaRPr lang="en-US" sz="3600" dirty="0"/>
          </a:p>
          <a:p>
            <a:r>
              <a:rPr lang="en-US" sz="3600" dirty="0" smtClean="0"/>
              <a:t>1947: Inflation is a serious problem throughout the entire economy.  Most makes differ little from 1946.</a:t>
            </a:r>
          </a:p>
          <a:p>
            <a:endParaRPr lang="en-US" sz="3600" dirty="0"/>
          </a:p>
          <a:p>
            <a:r>
              <a:rPr lang="en-US" sz="3600" dirty="0"/>
              <a:t>1947: Packard offers hydraulic power seats and window in some topline models</a:t>
            </a:r>
            <a:r>
              <a:rPr lang="en-US" sz="3600" dirty="0" smtClean="0"/>
              <a:t>.</a:t>
            </a:r>
          </a:p>
          <a:p>
            <a:endParaRPr lang="en-US" sz="3600" dirty="0"/>
          </a:p>
          <a:p>
            <a:r>
              <a:rPr lang="en-US" sz="3600" dirty="0"/>
              <a:t>1947: Lincoln marks is 25</a:t>
            </a:r>
            <a:r>
              <a:rPr lang="en-US" sz="3600" baseline="30000" dirty="0"/>
              <a:t>th</a:t>
            </a:r>
            <a:r>
              <a:rPr lang="en-US" sz="3600" dirty="0"/>
              <a:t> Anniversary.</a:t>
            </a:r>
          </a:p>
          <a:p>
            <a:endParaRPr lang="en-US" sz="3600" dirty="0"/>
          </a:p>
          <a:p>
            <a:endParaRPr lang="en-US" sz="3600" dirty="0"/>
          </a:p>
          <a:p>
            <a:endParaRPr lang="en-US" sz="3600" dirty="0"/>
          </a:p>
          <a:p>
            <a:endParaRPr lang="en-US" sz="3600" dirty="0"/>
          </a:p>
          <a:p>
            <a:endParaRPr lang="en-US" dirty="0"/>
          </a:p>
        </p:txBody>
      </p:sp>
    </p:spTree>
    <p:extLst>
      <p:ext uri="{BB962C8B-B14F-4D97-AF65-F5344CB8AC3E}">
        <p14:creationId xmlns:p14="http://schemas.microsoft.com/office/powerpoint/2010/main" val="1505779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smtClean="0">
                <a:solidFill>
                  <a:srgbClr val="FF0000"/>
                </a:solidFill>
              </a:rPr>
              <a:t>Compact Cars: </a:t>
            </a:r>
            <a:r>
              <a:rPr lang="en-US" sz="2500" b="1" dirty="0" smtClean="0"/>
              <a:t>Pontiac Tempest, </a:t>
            </a:r>
            <a:r>
              <a:rPr lang="en-US" sz="2500" b="1" dirty="0"/>
              <a:t>Plymouth Valiant, Mercury </a:t>
            </a:r>
            <a:r>
              <a:rPr lang="en-US" sz="2500" b="1" dirty="0" smtClean="0"/>
              <a:t>Comet, Ford Falcon, Dodge Dart, Chevrolet </a:t>
            </a:r>
            <a:r>
              <a:rPr lang="en-US" sz="2500" b="1" dirty="0" err="1" smtClean="0"/>
              <a:t>Corvair</a:t>
            </a:r>
            <a:endParaRPr lang="en-US" sz="25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28600" y="1295400"/>
            <a:ext cx="28575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4200" y="1295197"/>
            <a:ext cx="2590800" cy="1926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0055" y="3308496"/>
            <a:ext cx="3200400" cy="213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1295197"/>
            <a:ext cx="3333750" cy="222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4605" y="3518808"/>
            <a:ext cx="3048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31152" y="3518808"/>
            <a:ext cx="2667000" cy="164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1987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1953-1959</a:t>
            </a:r>
            <a:endParaRPr lang="en-US" sz="4000" dirty="0"/>
          </a:p>
        </p:txBody>
      </p:sp>
      <p:sp>
        <p:nvSpPr>
          <p:cNvPr id="3" name="Content Placeholder 2"/>
          <p:cNvSpPr>
            <a:spLocks noGrp="1"/>
          </p:cNvSpPr>
          <p:nvPr>
            <p:ph idx="1"/>
          </p:nvPr>
        </p:nvSpPr>
        <p:spPr>
          <a:xfrm>
            <a:off x="304800" y="1066800"/>
            <a:ext cx="8382000" cy="5059363"/>
          </a:xfrm>
        </p:spPr>
        <p:txBody>
          <a:bodyPr>
            <a:normAutofit fontScale="77500" lnSpcReduction="20000"/>
          </a:bodyPr>
          <a:lstStyle/>
          <a:p>
            <a:r>
              <a:rPr lang="en-US" dirty="0" smtClean="0"/>
              <a:t>1953: Auto production controls from Korean War (ended July 26, 1953) are lifted in February when Eisenhower is President. </a:t>
            </a:r>
          </a:p>
          <a:p>
            <a:endParaRPr lang="en-US" dirty="0"/>
          </a:p>
          <a:p>
            <a:r>
              <a:rPr lang="en-US" dirty="0" smtClean="0"/>
              <a:t>1953-54 Big Three sales kills off independent automakers. </a:t>
            </a:r>
          </a:p>
          <a:p>
            <a:endParaRPr lang="en-US" dirty="0" smtClean="0"/>
          </a:p>
          <a:p>
            <a:r>
              <a:rPr lang="en-US" dirty="0" smtClean="0"/>
              <a:t>1953: Ford and Buick celebrate 50</a:t>
            </a:r>
            <a:r>
              <a:rPr lang="en-US" baseline="30000" dirty="0" smtClean="0"/>
              <a:t>th</a:t>
            </a:r>
            <a:r>
              <a:rPr lang="en-US" dirty="0" smtClean="0"/>
              <a:t> Anniversary.</a:t>
            </a:r>
            <a:endParaRPr lang="en-US" dirty="0"/>
          </a:p>
          <a:p>
            <a:endParaRPr lang="en-US" dirty="0"/>
          </a:p>
          <a:p>
            <a:r>
              <a:rPr lang="en-US" dirty="0" smtClean="0"/>
              <a:t>Detroit reflected national bent for good times.  Each yearly crop was more colorful, complex, and contrived.</a:t>
            </a:r>
          </a:p>
          <a:p>
            <a:endParaRPr lang="en-US" dirty="0"/>
          </a:p>
          <a:p>
            <a:r>
              <a:rPr lang="en-US" dirty="0" smtClean="0"/>
              <a:t>Example: between 54 and 55 Chevrolet, Dodge, Plymouth and Pontiac were all transformed  from relatively simple family haulers to hot V-8 performers.</a:t>
            </a:r>
          </a:p>
          <a:p>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1086610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FF0000"/>
                </a:solidFill>
              </a:rPr>
              <a:t>1954 and 1955 Chevrolet Bel Air</a:t>
            </a:r>
            <a:endParaRPr lang="en-US" sz="4000" b="1" dirty="0">
              <a:solidFill>
                <a:srgbClr val="FF0000"/>
              </a:solidFill>
            </a:endParaRP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371600"/>
            <a:ext cx="4800600" cy="318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4724400" y="2286000"/>
            <a:ext cx="4286250"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459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4000" dirty="0" smtClean="0"/>
              <a:t>1957 Chevrolet Bel Air</a:t>
            </a:r>
            <a:endParaRPr lang="en-US" sz="4000" dirty="0"/>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249891" y="1143000"/>
            <a:ext cx="6644217" cy="498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1622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b="1" dirty="0" smtClean="0"/>
              <a:t>Chevrolet Corvette</a:t>
            </a:r>
            <a:endParaRPr lang="en-US" sz="4000" dirty="0"/>
          </a:p>
        </p:txBody>
      </p:sp>
      <p:sp>
        <p:nvSpPr>
          <p:cNvPr id="3" name="Content Placeholder 2"/>
          <p:cNvSpPr>
            <a:spLocks noGrp="1"/>
          </p:cNvSpPr>
          <p:nvPr>
            <p:ph idx="1"/>
          </p:nvPr>
        </p:nvSpPr>
        <p:spPr>
          <a:xfrm>
            <a:off x="228600" y="914400"/>
            <a:ext cx="8458200" cy="5486400"/>
          </a:xfrm>
        </p:spPr>
        <p:txBody>
          <a:bodyPr>
            <a:normAutofit fontScale="77500" lnSpcReduction="20000"/>
          </a:bodyPr>
          <a:lstStyle/>
          <a:p>
            <a:r>
              <a:rPr lang="en-US" dirty="0" smtClean="0"/>
              <a:t>First </a:t>
            </a:r>
            <a:r>
              <a:rPr lang="en-US" dirty="0"/>
              <a:t>model, a </a:t>
            </a:r>
            <a:r>
              <a:rPr lang="en-US" dirty="0" smtClean="0"/>
              <a:t>convertible, </a:t>
            </a:r>
            <a:r>
              <a:rPr lang="en-US" dirty="0"/>
              <a:t>was </a:t>
            </a:r>
            <a:r>
              <a:rPr lang="en-US" dirty="0" smtClean="0"/>
              <a:t>introduced </a:t>
            </a:r>
            <a:r>
              <a:rPr lang="en-US" dirty="0"/>
              <a:t>at </a:t>
            </a:r>
            <a:r>
              <a:rPr lang="en-US" dirty="0" smtClean="0"/>
              <a:t>GM Motorama (New York auto show) </a:t>
            </a:r>
            <a:r>
              <a:rPr lang="en-US" dirty="0" smtClean="0">
                <a:solidFill>
                  <a:srgbClr val="FF0000"/>
                </a:solidFill>
              </a:rPr>
              <a:t>1953</a:t>
            </a:r>
            <a:r>
              <a:rPr lang="en-US" dirty="0" smtClean="0"/>
              <a:t> </a:t>
            </a:r>
            <a:r>
              <a:rPr lang="en-US" dirty="0"/>
              <a:t>as </a:t>
            </a:r>
            <a:r>
              <a:rPr lang="en-US" dirty="0" smtClean="0"/>
              <a:t>concept </a:t>
            </a:r>
            <a:r>
              <a:rPr lang="en-US" dirty="0"/>
              <a:t>show car</a:t>
            </a:r>
            <a:r>
              <a:rPr lang="en-US" dirty="0" smtClean="0"/>
              <a:t>. </a:t>
            </a:r>
          </a:p>
          <a:p>
            <a:pPr marL="0" indent="0">
              <a:buNone/>
            </a:pPr>
            <a:r>
              <a:rPr lang="en-US" dirty="0" smtClean="0"/>
              <a:t> </a:t>
            </a:r>
          </a:p>
          <a:p>
            <a:r>
              <a:rPr lang="en-US" dirty="0"/>
              <a:t>Engine: same inline six that powered all other Chevrolet models, but with a higher-compression ratio, three Carter side-draft carburetors, and a more aggressive cam. Output was 150 HP. </a:t>
            </a:r>
            <a:endParaRPr lang="en-US" dirty="0" smtClean="0"/>
          </a:p>
          <a:p>
            <a:endParaRPr lang="en-US" dirty="0"/>
          </a:p>
          <a:p>
            <a:r>
              <a:rPr lang="en-US" dirty="0"/>
              <a:t>Because there was currently no manual transmission available to Chevrolet rated to handle 150 HP, a two-speed </a:t>
            </a:r>
            <a:r>
              <a:rPr lang="en-US" dirty="0" err="1"/>
              <a:t>Powerglide</a:t>
            </a:r>
            <a:r>
              <a:rPr lang="en-US" dirty="0"/>
              <a:t> automatic was used. </a:t>
            </a:r>
          </a:p>
          <a:p>
            <a:endParaRPr lang="en-US" dirty="0" smtClean="0"/>
          </a:p>
          <a:p>
            <a:r>
              <a:rPr lang="en-US" dirty="0" smtClean="0"/>
              <a:t>To </a:t>
            </a:r>
            <a:r>
              <a:rPr lang="en-US" dirty="0"/>
              <a:t>keep tooling costs in line, the body was made out of </a:t>
            </a:r>
            <a:r>
              <a:rPr lang="en-US" dirty="0">
                <a:solidFill>
                  <a:srgbClr val="FF0000"/>
                </a:solidFill>
              </a:rPr>
              <a:t>fiberglass</a:t>
            </a:r>
            <a:r>
              <a:rPr lang="en-US" dirty="0"/>
              <a:t> instead of steel. 300 hand-built polo white Corvette convertibles were produced for the </a:t>
            </a:r>
            <a:r>
              <a:rPr lang="en-US" dirty="0" smtClean="0"/>
              <a:t>1953. </a:t>
            </a:r>
            <a:endParaRPr lang="en-US" dirty="0"/>
          </a:p>
          <a:p>
            <a:endParaRPr lang="en-US" dirty="0"/>
          </a:p>
        </p:txBody>
      </p:sp>
    </p:spTree>
    <p:extLst>
      <p:ext uri="{BB962C8B-B14F-4D97-AF65-F5344CB8AC3E}">
        <p14:creationId xmlns:p14="http://schemas.microsoft.com/office/powerpoint/2010/main" val="41015689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1953 Corvette</a:t>
            </a:r>
            <a:endParaRPr lang="en-US" dirty="0"/>
          </a:p>
        </p:txBody>
      </p:sp>
      <p:pic>
        <p:nvPicPr>
          <p:cNvPr id="4" name="Content Placeholder 3" descr="1953 Chevrolet Corvette Convertible Roadster, 1953 Corvette"/>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a:ln>
            <a:noFill/>
          </a:ln>
        </p:spPr>
      </p:pic>
    </p:spTree>
    <p:extLst>
      <p:ext uri="{BB962C8B-B14F-4D97-AF65-F5344CB8AC3E}">
        <p14:creationId xmlns:p14="http://schemas.microsoft.com/office/powerpoint/2010/main" val="11323599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1956 Corvette</a:t>
            </a:r>
            <a:endParaRPr lang="en-US" dirty="0"/>
          </a:p>
        </p:txBody>
      </p:sp>
      <p:sp>
        <p:nvSpPr>
          <p:cNvPr id="5" name="Content Placeholder 4"/>
          <p:cNvSpPr>
            <a:spLocks noGrp="1"/>
          </p:cNvSpPr>
          <p:nvPr>
            <p:ph idx="1"/>
          </p:nvPr>
        </p:nvSpPr>
        <p:spPr/>
        <p:txBody>
          <a:bodyPr/>
          <a:lstStyle/>
          <a:p>
            <a:endParaRPr lang="en-US"/>
          </a:p>
        </p:txBody>
      </p:sp>
      <p:pic>
        <p:nvPicPr>
          <p:cNvPr id="6" name="Picture 5" descr="http://upload.wikimedia.org/wikipedia/commons/9/94/1956_Corvette_MtKisco.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4267200"/>
            <a:ext cx="4239491" cy="2088573"/>
          </a:xfrm>
          <a:prstGeom prst="rect">
            <a:avLst/>
          </a:prstGeom>
          <a:noFill/>
          <a:ln>
            <a:noFill/>
          </a:ln>
        </p:spPr>
      </p:pic>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219200"/>
            <a:ext cx="5616122" cy="2923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054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Ford Thunderbird</a:t>
            </a:r>
            <a:endParaRPr lang="en-US" sz="4000" dirty="0"/>
          </a:p>
        </p:txBody>
      </p:sp>
      <p:sp>
        <p:nvSpPr>
          <p:cNvPr id="3" name="Content Placeholder 2"/>
          <p:cNvSpPr>
            <a:spLocks noGrp="1"/>
          </p:cNvSpPr>
          <p:nvPr>
            <p:ph idx="1"/>
          </p:nvPr>
        </p:nvSpPr>
        <p:spPr>
          <a:xfrm>
            <a:off x="381000" y="1219200"/>
            <a:ext cx="8305800" cy="5105400"/>
          </a:xfrm>
        </p:spPr>
        <p:txBody>
          <a:bodyPr>
            <a:normAutofit fontScale="70000" lnSpcReduction="20000"/>
          </a:bodyPr>
          <a:lstStyle/>
          <a:p>
            <a:r>
              <a:rPr lang="en-US" sz="3400" dirty="0" smtClean="0"/>
              <a:t>1953 concept </a:t>
            </a:r>
            <a:r>
              <a:rPr lang="en-US" sz="3400" dirty="0"/>
              <a:t>was for a two-passenger open car, with a target weight of </a:t>
            </a:r>
            <a:r>
              <a:rPr lang="en-US" sz="3400" dirty="0" smtClean="0"/>
              <a:t>2,525</a:t>
            </a:r>
            <a:r>
              <a:rPr lang="en-US" sz="3400" dirty="0"/>
              <a:t> </a:t>
            </a:r>
            <a:r>
              <a:rPr lang="en-US" sz="3400" dirty="0" smtClean="0"/>
              <a:t>lb, </a:t>
            </a:r>
            <a:r>
              <a:rPr lang="en-US" sz="3400" dirty="0"/>
              <a:t>an </a:t>
            </a:r>
            <a:r>
              <a:rPr lang="en-US" sz="3400" dirty="0" smtClean="0"/>
              <a:t>Interceptor V8 engine </a:t>
            </a:r>
            <a:r>
              <a:rPr lang="en-US" sz="3400" dirty="0"/>
              <a:t>based on the forthcoming overhead-valve Ford V8 slated for 1954 model year introduction, and a top speed of over 100 </a:t>
            </a:r>
            <a:r>
              <a:rPr lang="en-US" sz="3400" dirty="0" smtClean="0"/>
              <a:t>mph. </a:t>
            </a:r>
          </a:p>
          <a:p>
            <a:endParaRPr lang="en-US" sz="3400" dirty="0" smtClean="0"/>
          </a:p>
          <a:p>
            <a:r>
              <a:rPr lang="en-US" sz="3400" dirty="0" smtClean="0"/>
              <a:t>Henry </a:t>
            </a:r>
            <a:r>
              <a:rPr lang="en-US" sz="3400" dirty="0"/>
              <a:t>Ford II </a:t>
            </a:r>
            <a:r>
              <a:rPr lang="en-US" sz="3400" dirty="0" smtClean="0"/>
              <a:t>in 1953 approved </a:t>
            </a:r>
            <a:r>
              <a:rPr lang="en-US" sz="3400" dirty="0"/>
              <a:t>the final design concept to compete with the then new Corvette</a:t>
            </a:r>
            <a:r>
              <a:rPr lang="en-US" sz="3400" dirty="0" smtClean="0"/>
              <a:t>.</a:t>
            </a:r>
          </a:p>
          <a:p>
            <a:endParaRPr lang="en-US" sz="3400" dirty="0" smtClean="0"/>
          </a:p>
          <a:p>
            <a:r>
              <a:rPr lang="en-US" sz="3400" dirty="0" smtClean="0"/>
              <a:t>The </a:t>
            </a:r>
            <a:r>
              <a:rPr lang="en-US" sz="3400" dirty="0"/>
              <a:t>word "</a:t>
            </a:r>
            <a:r>
              <a:rPr lang="en-US" sz="3400" u="sng" dirty="0">
                <a:hlinkClick r:id="rId2" tooltip="Thunderbird (mythology)"/>
              </a:rPr>
              <a:t>thunderbird</a:t>
            </a:r>
            <a:r>
              <a:rPr lang="en-US" sz="3400" dirty="0"/>
              <a:t>" is a reference to </a:t>
            </a:r>
            <a:r>
              <a:rPr lang="en-US" sz="3400" dirty="0" smtClean="0"/>
              <a:t>a Legendary Creature </a:t>
            </a:r>
            <a:r>
              <a:rPr lang="en-US" sz="3400" dirty="0"/>
              <a:t>for </a:t>
            </a:r>
            <a:r>
              <a:rPr lang="en-US" sz="3400" dirty="0" smtClean="0"/>
              <a:t>North American indigenous people.  It </a:t>
            </a:r>
            <a:r>
              <a:rPr lang="en-US" sz="3400" dirty="0"/>
              <a:t>is considered a supernatural bird of power and strength</a:t>
            </a:r>
            <a:r>
              <a:rPr lang="en-US" sz="3400" dirty="0" smtClean="0"/>
              <a:t>.</a:t>
            </a:r>
          </a:p>
          <a:p>
            <a:endParaRPr lang="en-US" sz="3400" dirty="0"/>
          </a:p>
          <a:p>
            <a:r>
              <a:rPr lang="en-US" sz="3400" dirty="0"/>
              <a:t>Production of the Thunderbird began later on in 1954 on September 9 with the car beginning sales as a </a:t>
            </a:r>
            <a:r>
              <a:rPr lang="en-US" sz="3400" dirty="0">
                <a:solidFill>
                  <a:srgbClr val="FF0000"/>
                </a:solidFill>
              </a:rPr>
              <a:t>1955 model </a:t>
            </a:r>
            <a:r>
              <a:rPr lang="en-US" sz="3400" dirty="0"/>
              <a:t>on October 22, 1954. </a:t>
            </a:r>
          </a:p>
          <a:p>
            <a:endParaRPr lang="en-US" dirty="0"/>
          </a:p>
          <a:p>
            <a:endParaRPr lang="en-US" dirty="0"/>
          </a:p>
          <a:p>
            <a:endParaRPr lang="en-US" dirty="0"/>
          </a:p>
        </p:txBody>
      </p:sp>
    </p:spTree>
    <p:extLst>
      <p:ext uri="{BB962C8B-B14F-4D97-AF65-F5344CB8AC3E}">
        <p14:creationId xmlns:p14="http://schemas.microsoft.com/office/powerpoint/2010/main" val="39861385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868362"/>
          </a:xfrm>
        </p:spPr>
        <p:txBody>
          <a:bodyPr>
            <a:normAutofit/>
          </a:bodyPr>
          <a:lstStyle/>
          <a:p>
            <a:r>
              <a:rPr lang="en-US" sz="4000" b="1" dirty="0"/>
              <a:t>First generation (1955–1957)</a:t>
            </a:r>
            <a:endParaRPr lang="en-US" sz="4000" dirty="0"/>
          </a:p>
        </p:txBody>
      </p:sp>
      <p:sp>
        <p:nvSpPr>
          <p:cNvPr id="3" name="Content Placeholder 2"/>
          <p:cNvSpPr>
            <a:spLocks noGrp="1"/>
          </p:cNvSpPr>
          <p:nvPr>
            <p:ph idx="1"/>
          </p:nvPr>
        </p:nvSpPr>
        <p:spPr>
          <a:xfrm>
            <a:off x="304800" y="1219200"/>
            <a:ext cx="8382000" cy="5410200"/>
          </a:xfrm>
        </p:spPr>
        <p:txBody>
          <a:bodyPr>
            <a:normAutofit fontScale="70000" lnSpcReduction="20000"/>
          </a:bodyPr>
          <a:lstStyle/>
          <a:p>
            <a:r>
              <a:rPr lang="en-US" dirty="0"/>
              <a:t>Though inspired by, and positioned directly against, the Corvette, Ford billed the Thunderbird as a </a:t>
            </a:r>
            <a:r>
              <a:rPr lang="en-US" i="1" u="sng" dirty="0">
                <a:hlinkClick r:id="rId2" tooltip="Personal luxury car"/>
              </a:rPr>
              <a:t>personal luxury car</a:t>
            </a:r>
            <a:r>
              <a:rPr lang="en-US" dirty="0"/>
              <a:t>, putting a greater emphasis on the car's comfort and convenience features rather than </a:t>
            </a:r>
            <a:r>
              <a:rPr lang="en-US" dirty="0" smtClean="0"/>
              <a:t>sportiness.</a:t>
            </a:r>
            <a:r>
              <a:rPr lang="en-US" u="sng" baseline="30000" dirty="0"/>
              <a:t> </a:t>
            </a:r>
            <a:endParaRPr lang="en-US" u="sng" baseline="30000" dirty="0" smtClean="0"/>
          </a:p>
          <a:p>
            <a:endParaRPr lang="en-US" dirty="0" smtClean="0"/>
          </a:p>
          <a:p>
            <a:r>
              <a:rPr lang="en-US" dirty="0" smtClean="0"/>
              <a:t>Thunderbird </a:t>
            </a:r>
            <a:r>
              <a:rPr lang="en-US" dirty="0"/>
              <a:t>sold exceptionally well </a:t>
            </a:r>
            <a:r>
              <a:rPr lang="en-US" dirty="0" smtClean="0"/>
              <a:t>and outsold Corvette </a:t>
            </a:r>
            <a:r>
              <a:rPr lang="en-US" dirty="0"/>
              <a:t>by more than 23-to-one for 1955 with 16,155 Thunderbirds sold against 700 </a:t>
            </a:r>
            <a:r>
              <a:rPr lang="en-US" dirty="0" smtClean="0"/>
              <a:t>Corvettes.</a:t>
            </a:r>
            <a:r>
              <a:rPr lang="en-US" u="sng" baseline="30000" dirty="0"/>
              <a:t> </a:t>
            </a:r>
            <a:r>
              <a:rPr lang="en-US" u="sng" dirty="0" smtClean="0"/>
              <a:t> </a:t>
            </a:r>
          </a:p>
          <a:p>
            <a:endParaRPr lang="en-US" dirty="0" smtClean="0"/>
          </a:p>
          <a:p>
            <a:r>
              <a:rPr lang="en-US" dirty="0" smtClean="0"/>
              <a:t>1956: Few </a:t>
            </a:r>
            <a:r>
              <a:rPr lang="en-US" dirty="0"/>
              <a:t>changes were made to the car for 1956. </a:t>
            </a:r>
            <a:r>
              <a:rPr lang="en-US" dirty="0" smtClean="0"/>
              <a:t> </a:t>
            </a:r>
          </a:p>
          <a:p>
            <a:pPr lvl="1"/>
            <a:r>
              <a:rPr lang="en-US" dirty="0" smtClean="0"/>
              <a:t>Most </a:t>
            </a:r>
            <a:r>
              <a:rPr lang="en-US" dirty="0"/>
              <a:t>notable change was moving the spare tire to a continental-style rear bumper in order to make more storage room in the </a:t>
            </a:r>
            <a:r>
              <a:rPr lang="en-US" dirty="0" smtClean="0"/>
              <a:t>trunk. </a:t>
            </a:r>
          </a:p>
          <a:p>
            <a:pPr lvl="1"/>
            <a:r>
              <a:rPr lang="en-US" dirty="0" smtClean="0"/>
              <a:t>New </a:t>
            </a:r>
            <a:r>
              <a:rPr lang="en-US" dirty="0"/>
              <a:t>paint </a:t>
            </a:r>
            <a:r>
              <a:rPr lang="en-US" dirty="0" smtClean="0"/>
              <a:t>colors</a:t>
            </a:r>
          </a:p>
          <a:p>
            <a:pPr lvl="1"/>
            <a:r>
              <a:rPr lang="en-US" dirty="0" smtClean="0"/>
              <a:t>Addition </a:t>
            </a:r>
            <a:r>
              <a:rPr lang="en-US" dirty="0"/>
              <a:t>of </a:t>
            </a:r>
            <a:r>
              <a:rPr lang="en-US" dirty="0">
                <a:solidFill>
                  <a:srgbClr val="FF0000"/>
                </a:solidFill>
              </a:rPr>
              <a:t>circular porthole windows </a:t>
            </a:r>
            <a:r>
              <a:rPr lang="en-US" dirty="0"/>
              <a:t>as standard in the fiberglass roof to improve rearward </a:t>
            </a:r>
            <a:r>
              <a:rPr lang="en-US" dirty="0" smtClean="0"/>
              <a:t>visibility</a:t>
            </a:r>
          </a:p>
          <a:p>
            <a:pPr lvl="1"/>
            <a:r>
              <a:rPr lang="en-US" dirty="0" smtClean="0"/>
              <a:t>312</a:t>
            </a:r>
            <a:r>
              <a:rPr lang="en-US" dirty="0"/>
              <a:t> cu in </a:t>
            </a:r>
            <a:r>
              <a:rPr lang="en-US" dirty="0" smtClean="0"/>
              <a:t>V8 </a:t>
            </a:r>
            <a:r>
              <a:rPr lang="en-US" dirty="0"/>
              <a:t>making 215 </a:t>
            </a:r>
            <a:r>
              <a:rPr lang="en-US" dirty="0" err="1" smtClean="0"/>
              <a:t>hp</a:t>
            </a:r>
            <a:r>
              <a:rPr lang="en-US" dirty="0" smtClean="0"/>
              <a:t> w/3-speed </a:t>
            </a:r>
            <a:r>
              <a:rPr lang="en-US" dirty="0"/>
              <a:t>manual </a:t>
            </a:r>
            <a:r>
              <a:rPr lang="en-US" dirty="0" smtClean="0"/>
              <a:t>or </a:t>
            </a:r>
            <a:r>
              <a:rPr lang="en-US" dirty="0"/>
              <a:t>225 </a:t>
            </a:r>
            <a:r>
              <a:rPr lang="en-US" dirty="0" err="1" smtClean="0"/>
              <a:t>hp</a:t>
            </a:r>
            <a:r>
              <a:rPr lang="en-US" dirty="0" smtClean="0"/>
              <a:t> with 2-speed automatic. </a:t>
            </a:r>
          </a:p>
          <a:p>
            <a:pPr marL="0" indent="0">
              <a:buNone/>
            </a:pPr>
            <a:endParaRPr lang="en-US" dirty="0"/>
          </a:p>
        </p:txBody>
      </p:sp>
    </p:spTree>
    <p:extLst>
      <p:ext uri="{BB962C8B-B14F-4D97-AF65-F5344CB8AC3E}">
        <p14:creationId xmlns:p14="http://schemas.microsoft.com/office/powerpoint/2010/main" val="2905368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First generation (1955–1957)</a:t>
            </a:r>
            <a:endParaRPr lang="en-US" dirty="0"/>
          </a:p>
        </p:txBody>
      </p:sp>
      <p:sp>
        <p:nvSpPr>
          <p:cNvPr id="3" name="Content Placeholder 2"/>
          <p:cNvSpPr>
            <a:spLocks noGrp="1"/>
          </p:cNvSpPr>
          <p:nvPr>
            <p:ph idx="1"/>
          </p:nvPr>
        </p:nvSpPr>
        <p:spPr>
          <a:xfrm>
            <a:off x="457200" y="1371600"/>
            <a:ext cx="8229600" cy="5181600"/>
          </a:xfrm>
        </p:spPr>
        <p:txBody>
          <a:bodyPr>
            <a:normAutofit fontScale="77500" lnSpcReduction="20000"/>
          </a:bodyPr>
          <a:lstStyle/>
          <a:p>
            <a:r>
              <a:rPr lang="en-US" dirty="0" smtClean="0"/>
              <a:t>Thunderbird </a:t>
            </a:r>
            <a:r>
              <a:rPr lang="en-US" dirty="0"/>
              <a:t>was revised for 1957 with a reshaped front bumper, a larger grille and tailfins, and larger tail lamps. </a:t>
            </a:r>
            <a:endParaRPr lang="en-US" dirty="0" smtClean="0"/>
          </a:p>
          <a:p>
            <a:endParaRPr lang="en-US" dirty="0" smtClean="0"/>
          </a:p>
          <a:p>
            <a:r>
              <a:rPr lang="en-US" dirty="0" smtClean="0"/>
              <a:t>Instrument </a:t>
            </a:r>
            <a:r>
              <a:rPr lang="en-US" dirty="0"/>
              <a:t>panel was heavily re-styled with round gauges in a single pod, and </a:t>
            </a:r>
            <a:r>
              <a:rPr lang="en-US" dirty="0" smtClean="0"/>
              <a:t>rear </a:t>
            </a:r>
            <a:r>
              <a:rPr lang="en-US" dirty="0"/>
              <a:t>of the car was </a:t>
            </a:r>
            <a:r>
              <a:rPr lang="en-US" dirty="0" smtClean="0"/>
              <a:t>lengthened</a:t>
            </a:r>
            <a:r>
              <a:rPr lang="en-US" dirty="0"/>
              <a:t>, allowing the spare tire to be positioned back in the trunk. </a:t>
            </a:r>
            <a:endParaRPr lang="en-US" dirty="0" smtClean="0"/>
          </a:p>
          <a:p>
            <a:endParaRPr lang="en-US" dirty="0" smtClean="0"/>
          </a:p>
          <a:p>
            <a:r>
              <a:rPr lang="en-US" dirty="0" smtClean="0"/>
              <a:t>The </a:t>
            </a:r>
            <a:r>
              <a:rPr lang="en-US" dirty="0"/>
              <a:t>312 cu </a:t>
            </a:r>
            <a:r>
              <a:rPr lang="en-US" dirty="0" smtClean="0"/>
              <a:t>in V8 </a:t>
            </a:r>
            <a:r>
              <a:rPr lang="en-US" dirty="0"/>
              <a:t>became </a:t>
            </a:r>
            <a:r>
              <a:rPr lang="en-US" dirty="0" smtClean="0"/>
              <a:t>standard engine </a:t>
            </a:r>
            <a:r>
              <a:rPr lang="en-US" dirty="0"/>
              <a:t>245 </a:t>
            </a:r>
            <a:r>
              <a:rPr lang="en-US" dirty="0" smtClean="0"/>
              <a:t>hp.</a:t>
            </a:r>
          </a:p>
          <a:p>
            <a:endParaRPr lang="en-US" dirty="0" smtClean="0"/>
          </a:p>
          <a:p>
            <a:r>
              <a:rPr lang="en-US" dirty="0" smtClean="0"/>
              <a:t>Though </a:t>
            </a:r>
            <a:r>
              <a:rPr lang="en-US" dirty="0"/>
              <a:t>Ford was pleased to see sales of the Thunderbird rise to a record-breaking 21,380 units for 1957, company executives felt the car could do even better, leading to a </a:t>
            </a:r>
            <a:r>
              <a:rPr lang="en-US" b="1" dirty="0"/>
              <a:t>substantial redesign of the car for 1958</a:t>
            </a:r>
            <a:r>
              <a:rPr lang="en-US" dirty="0"/>
              <a:t>. Ford redesigned the Thunderbird into a </a:t>
            </a:r>
            <a:r>
              <a:rPr lang="en-US" dirty="0">
                <a:solidFill>
                  <a:srgbClr val="FF0000"/>
                </a:solidFill>
              </a:rPr>
              <a:t>4 seat Luxury Personal Car</a:t>
            </a:r>
            <a:r>
              <a:rPr lang="en-US" dirty="0"/>
              <a:t>. </a:t>
            </a:r>
          </a:p>
          <a:p>
            <a:endParaRPr lang="en-US" dirty="0"/>
          </a:p>
        </p:txBody>
      </p:sp>
    </p:spTree>
    <p:extLst>
      <p:ext uri="{BB962C8B-B14F-4D97-AF65-F5344CB8AC3E}">
        <p14:creationId xmlns:p14="http://schemas.microsoft.com/office/powerpoint/2010/main" val="237231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1940’s Highlights</a:t>
            </a:r>
            <a:endParaRPr lang="en-US" sz="4000" dirty="0"/>
          </a:p>
        </p:txBody>
      </p:sp>
      <p:sp>
        <p:nvSpPr>
          <p:cNvPr id="3" name="Content Placeholder 2"/>
          <p:cNvSpPr>
            <a:spLocks noGrp="1"/>
          </p:cNvSpPr>
          <p:nvPr>
            <p:ph idx="1"/>
          </p:nvPr>
        </p:nvSpPr>
        <p:spPr>
          <a:xfrm>
            <a:off x="228600" y="1143000"/>
            <a:ext cx="8458200" cy="5410200"/>
          </a:xfrm>
        </p:spPr>
        <p:txBody>
          <a:bodyPr>
            <a:normAutofit fontScale="62500" lnSpcReduction="20000"/>
          </a:bodyPr>
          <a:lstStyle/>
          <a:p>
            <a:r>
              <a:rPr lang="en-US" sz="3600" dirty="0" smtClean="0"/>
              <a:t>1947: Studebaker has already introduced all-new postwar design with a similar front and rear shape – jokes about the Champion and Commander looks same coming or going.</a:t>
            </a:r>
            <a:endParaRPr lang="en-US" sz="3600" dirty="0"/>
          </a:p>
          <a:p>
            <a:endParaRPr lang="en-US" sz="3600" dirty="0"/>
          </a:p>
          <a:p>
            <a:r>
              <a:rPr lang="en-US" sz="3600" dirty="0" smtClean="0"/>
              <a:t>1947: Chrysler and GM sign new union contracts.</a:t>
            </a:r>
            <a:endParaRPr lang="en-US" sz="3600" dirty="0"/>
          </a:p>
          <a:p>
            <a:endParaRPr lang="en-US" sz="3600" dirty="0"/>
          </a:p>
          <a:p>
            <a:r>
              <a:rPr lang="en-US" sz="3600" dirty="0" smtClean="0"/>
              <a:t>1947: Manufacturers approve an SAE </a:t>
            </a:r>
            <a:r>
              <a:rPr lang="en-US" sz="3600" dirty="0" smtClean="0">
                <a:solidFill>
                  <a:srgbClr val="FF0000"/>
                </a:solidFill>
              </a:rPr>
              <a:t>standardize bumper heights</a:t>
            </a:r>
            <a:r>
              <a:rPr lang="en-US" sz="3600" dirty="0" smtClean="0"/>
              <a:t>.</a:t>
            </a:r>
            <a:endParaRPr lang="en-US" sz="3600" dirty="0"/>
          </a:p>
          <a:p>
            <a:endParaRPr lang="en-US" sz="3600" dirty="0"/>
          </a:p>
          <a:p>
            <a:r>
              <a:rPr lang="en-US" sz="3600" dirty="0" smtClean="0"/>
              <a:t>1947: Chrysler ride Goodyear low-pressure “Super Cushion” tires.</a:t>
            </a:r>
          </a:p>
          <a:p>
            <a:endParaRPr lang="en-US" sz="3600" dirty="0"/>
          </a:p>
          <a:p>
            <a:r>
              <a:rPr lang="en-US" sz="3600" dirty="0"/>
              <a:t>1948: Critical material shortages and labor strife continue all </a:t>
            </a:r>
            <a:r>
              <a:rPr lang="en-US" sz="3600" dirty="0" smtClean="0"/>
              <a:t>year.</a:t>
            </a:r>
            <a:endParaRPr lang="en-US" sz="3600" dirty="0"/>
          </a:p>
          <a:p>
            <a:endParaRPr lang="en-US" sz="3600" dirty="0"/>
          </a:p>
          <a:p>
            <a:r>
              <a:rPr lang="en-US" sz="3600" dirty="0"/>
              <a:t>1948: Wage disputes close many auto plants in the </a:t>
            </a:r>
            <a:r>
              <a:rPr lang="en-US" sz="3600" dirty="0" smtClean="0"/>
              <a:t>spring.</a:t>
            </a:r>
          </a:p>
          <a:p>
            <a:endParaRPr lang="en-US" sz="3600" dirty="0"/>
          </a:p>
          <a:p>
            <a:r>
              <a:rPr lang="en-US" sz="3600" dirty="0"/>
              <a:t>1948: Independents earn 22% market share versus 9.3% in 1941.</a:t>
            </a:r>
          </a:p>
          <a:p>
            <a:pPr marL="0" indent="0">
              <a:buNone/>
            </a:pPr>
            <a:endParaRPr lang="en-US" sz="3600" dirty="0"/>
          </a:p>
          <a:p>
            <a:endParaRPr lang="en-US" sz="3600" dirty="0"/>
          </a:p>
          <a:p>
            <a:endParaRPr lang="en-US" dirty="0"/>
          </a:p>
        </p:txBody>
      </p:sp>
    </p:spTree>
    <p:extLst>
      <p:ext uri="{BB962C8B-B14F-4D97-AF65-F5344CB8AC3E}">
        <p14:creationId xmlns:p14="http://schemas.microsoft.com/office/powerpoint/2010/main" val="1471080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First generation (1955–1957)</a:t>
            </a:r>
            <a:endParaRPr lang="en-US" dirty="0"/>
          </a:p>
        </p:txBody>
      </p:sp>
      <p:pic>
        <p:nvPicPr>
          <p:cNvPr id="4" name="Content Placeholder 3" descr="http://2.bp.blogspot.com/-34-gKgT3EQs/T90plkbYGtI/AAAAAAAADSo/xq4PnHNmXIs/s1600/1955_ford_thunderbird-pic-22685.jpe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1421923"/>
            <a:ext cx="8229600" cy="4653917"/>
          </a:xfrm>
          <a:prstGeom prst="rect">
            <a:avLst/>
          </a:prstGeom>
          <a:noFill/>
          <a:ln>
            <a:noFill/>
          </a:ln>
        </p:spPr>
      </p:pic>
    </p:spTree>
    <p:extLst>
      <p:ext uri="{BB962C8B-B14F-4D97-AF65-F5344CB8AC3E}">
        <p14:creationId xmlns:p14="http://schemas.microsoft.com/office/powerpoint/2010/main" val="4070487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First generation (1955–1957)</a:t>
            </a:r>
            <a:endParaRPr lang="en-US" dirty="0"/>
          </a:p>
        </p:txBody>
      </p:sp>
      <p:pic>
        <p:nvPicPr>
          <p:cNvPr id="4" name="Content Placeholder 3" descr="http://www.amcarguide.com/wp-content/gallery/t-bird-1st-gen/2-1955-ford-thunderbird-rear.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43000" y="1447800"/>
            <a:ext cx="6957391" cy="4564049"/>
          </a:xfrm>
          <a:prstGeom prst="rect">
            <a:avLst/>
          </a:prstGeom>
          <a:noFill/>
          <a:ln>
            <a:noFill/>
          </a:ln>
        </p:spPr>
      </p:pic>
    </p:spTree>
    <p:extLst>
      <p:ext uri="{BB962C8B-B14F-4D97-AF65-F5344CB8AC3E}">
        <p14:creationId xmlns:p14="http://schemas.microsoft.com/office/powerpoint/2010/main" val="36699352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1958 Ford Thunderbird</a:t>
            </a:r>
            <a:endParaRPr lang="en-US" sz="4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89560" y="1600200"/>
            <a:ext cx="3291840" cy="2320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2819400"/>
            <a:ext cx="541782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792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solidFill>
                  <a:srgbClr val="FF0000"/>
                </a:solidFill>
              </a:rPr>
              <a:t>AMC AMX</a:t>
            </a:r>
            <a:r>
              <a:rPr lang="en-US" sz="2800" dirty="0" smtClean="0">
                <a:solidFill>
                  <a:srgbClr val="FF0000"/>
                </a:solidFill>
              </a:rPr>
              <a:t>: </a:t>
            </a:r>
            <a:r>
              <a:rPr lang="en-US" sz="2800" dirty="0" smtClean="0"/>
              <a:t>two-seat </a:t>
            </a:r>
            <a:r>
              <a:rPr lang="en-US" sz="2800" dirty="0"/>
              <a:t>GT-style sports car </a:t>
            </a:r>
            <a:r>
              <a:rPr lang="en-US" sz="2800" dirty="0" smtClean="0"/>
              <a:t>produced </a:t>
            </a:r>
            <a:r>
              <a:rPr lang="en-US" sz="2800" dirty="0"/>
              <a:t>by American Motors </a:t>
            </a:r>
            <a:r>
              <a:rPr lang="en-US" sz="2800" dirty="0" smtClean="0"/>
              <a:t>Corporation </a:t>
            </a:r>
            <a:r>
              <a:rPr lang="en-US" sz="2800" b="1" dirty="0" smtClean="0"/>
              <a:t>1968 </a:t>
            </a:r>
            <a:r>
              <a:rPr lang="en-US" sz="2800" b="1" dirty="0"/>
              <a:t>through </a:t>
            </a:r>
            <a:r>
              <a:rPr lang="en-US" sz="2800" b="1" dirty="0" smtClean="0"/>
              <a:t>1970</a:t>
            </a:r>
            <a:r>
              <a:rPr lang="en-US" sz="2800" dirty="0" smtClean="0"/>
              <a:t>.</a:t>
            </a:r>
            <a:endParaRPr lang="en-US" sz="2800" dirty="0"/>
          </a:p>
        </p:txBody>
      </p:sp>
      <p:pic>
        <p:nvPicPr>
          <p:cNvPr id="717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3400" y="1524000"/>
            <a:ext cx="8058150" cy="504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6868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1950’s Highlights</a:t>
            </a:r>
            <a:endParaRPr lang="en-US" dirty="0"/>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r>
              <a:rPr lang="en-US" dirty="0" smtClean="0"/>
              <a:t>1955: First McDonald’s drive-in opens.</a:t>
            </a:r>
          </a:p>
          <a:p>
            <a:endParaRPr lang="en-US" dirty="0"/>
          </a:p>
          <a:p>
            <a:r>
              <a:rPr lang="en-US" dirty="0" smtClean="0"/>
              <a:t>1955: Chevrolet offers first V-8 engine – 265 CI</a:t>
            </a:r>
          </a:p>
          <a:p>
            <a:endParaRPr lang="en-US" dirty="0"/>
          </a:p>
          <a:p>
            <a:r>
              <a:rPr lang="en-US" dirty="0" smtClean="0"/>
              <a:t>1956: Pushbutton automatic transmission selectors: Imperial, Chrysler, Dodge, Plymouth, and Packard.</a:t>
            </a:r>
          </a:p>
          <a:p>
            <a:endParaRPr lang="en-US" dirty="0"/>
          </a:p>
          <a:p>
            <a:r>
              <a:rPr lang="en-US" dirty="0" smtClean="0"/>
              <a:t>1956: Highway Hi-Fi record players are optional in Chrysler Corp. cars</a:t>
            </a:r>
          </a:p>
          <a:p>
            <a:endParaRPr lang="en-US" dirty="0"/>
          </a:p>
          <a:p>
            <a:r>
              <a:rPr lang="en-US" dirty="0" smtClean="0"/>
              <a:t>1957 June 6: The Automobile Manufacturers Association bans factory sponsored racing and resolves to eliminate speed from advertising.</a:t>
            </a:r>
          </a:p>
          <a:p>
            <a:endParaRPr lang="en-US" dirty="0"/>
          </a:p>
          <a:p>
            <a:r>
              <a:rPr lang="en-US" dirty="0" smtClean="0"/>
              <a:t>1957: Pontiac celebrates 50</a:t>
            </a:r>
            <a:r>
              <a:rPr lang="en-US" baseline="30000" dirty="0" smtClean="0"/>
              <a:t>th</a:t>
            </a:r>
            <a:r>
              <a:rPr lang="en-US" dirty="0" smtClean="0"/>
              <a:t> Anniversary &amp; Oldsmobile the 60</a:t>
            </a:r>
            <a:r>
              <a:rPr lang="en-US" baseline="30000" dirty="0" smtClean="0"/>
              <a:t>th</a:t>
            </a:r>
            <a:r>
              <a:rPr lang="en-US" dirty="0" smtClean="0"/>
              <a:t>.</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579016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1950’s Highlights</a:t>
            </a:r>
            <a:endParaRPr lang="en-US" dirty="0"/>
          </a:p>
        </p:txBody>
      </p:sp>
      <p:sp>
        <p:nvSpPr>
          <p:cNvPr id="3" name="Content Placeholder 2"/>
          <p:cNvSpPr>
            <a:spLocks noGrp="1"/>
          </p:cNvSpPr>
          <p:nvPr>
            <p:ph idx="1"/>
          </p:nvPr>
        </p:nvSpPr>
        <p:spPr>
          <a:xfrm>
            <a:off x="457200" y="1066800"/>
            <a:ext cx="8229600" cy="5105400"/>
          </a:xfrm>
        </p:spPr>
        <p:txBody>
          <a:bodyPr>
            <a:normAutofit fontScale="70000" lnSpcReduction="20000"/>
          </a:bodyPr>
          <a:lstStyle/>
          <a:p>
            <a:r>
              <a:rPr lang="en-US" dirty="0" smtClean="0"/>
              <a:t>1958: America suffers its worse recession of the postwar era – car sales drop 31.4% for the model year.  1958: Unemployment hits 5,437,000 in June – highest since 1941.</a:t>
            </a:r>
          </a:p>
          <a:p>
            <a:endParaRPr lang="en-US" dirty="0"/>
          </a:p>
          <a:p>
            <a:r>
              <a:rPr lang="en-US" dirty="0" smtClean="0"/>
              <a:t>1958: Ford release the new model – </a:t>
            </a:r>
            <a:r>
              <a:rPr lang="en-US" b="1" dirty="0" smtClean="0"/>
              <a:t>Edsel</a:t>
            </a:r>
            <a:r>
              <a:rPr lang="en-US" dirty="0" smtClean="0"/>
              <a:t> with pushbutton automatic transmission controls in the steering wheel. </a:t>
            </a:r>
          </a:p>
          <a:p>
            <a:endParaRPr lang="en-US" dirty="0"/>
          </a:p>
          <a:p>
            <a:r>
              <a:rPr lang="en-US" dirty="0" smtClean="0"/>
              <a:t>1958: The Automobile Information Disclosure Act – “Price Label Law” – is passed; window stickers must show make, model, serial number, and suggested retail price.</a:t>
            </a:r>
          </a:p>
          <a:p>
            <a:endParaRPr lang="en-US" dirty="0"/>
          </a:p>
          <a:p>
            <a:r>
              <a:rPr lang="en-US" dirty="0" smtClean="0"/>
              <a:t>1958: GM celebrates 50</a:t>
            </a:r>
            <a:r>
              <a:rPr lang="en-US" baseline="30000" dirty="0" smtClean="0"/>
              <a:t>th</a:t>
            </a:r>
            <a:r>
              <a:rPr lang="en-US" dirty="0" smtClean="0"/>
              <a:t> Anniversary.</a:t>
            </a:r>
          </a:p>
          <a:p>
            <a:endParaRPr lang="en-US" dirty="0"/>
          </a:p>
          <a:p>
            <a:r>
              <a:rPr lang="en-US" dirty="0" smtClean="0"/>
              <a:t>1958: Buick dealers now sell the German-built </a:t>
            </a:r>
            <a:r>
              <a:rPr lang="en-US" dirty="0" smtClean="0">
                <a:solidFill>
                  <a:srgbClr val="FF0000"/>
                </a:solidFill>
              </a:rPr>
              <a:t>Opal</a:t>
            </a:r>
            <a:r>
              <a:rPr lang="en-US" dirty="0" smtClean="0"/>
              <a:t>, and Pontiac sells the </a:t>
            </a:r>
            <a:r>
              <a:rPr lang="en-US" dirty="0"/>
              <a:t>B</a:t>
            </a:r>
            <a:r>
              <a:rPr lang="en-US" dirty="0" smtClean="0"/>
              <a:t>ritish </a:t>
            </a:r>
            <a:r>
              <a:rPr lang="en-US" dirty="0" smtClean="0">
                <a:solidFill>
                  <a:srgbClr val="FF0000"/>
                </a:solidFill>
              </a:rPr>
              <a:t>Vauxhall.  </a:t>
            </a:r>
            <a:r>
              <a:rPr lang="en-US" dirty="0" smtClean="0"/>
              <a:t>The German built Ford </a:t>
            </a:r>
            <a:r>
              <a:rPr lang="en-US" dirty="0" smtClean="0">
                <a:solidFill>
                  <a:srgbClr val="FF0000"/>
                </a:solidFill>
              </a:rPr>
              <a:t>Taunus </a:t>
            </a:r>
            <a:r>
              <a:rPr lang="en-US" dirty="0" smtClean="0"/>
              <a:t>is available in U.S.  First few </a:t>
            </a:r>
            <a:r>
              <a:rPr lang="en-US" b="1" dirty="0" smtClean="0">
                <a:solidFill>
                  <a:srgbClr val="FF0000"/>
                </a:solidFill>
              </a:rPr>
              <a:t>Toyotas</a:t>
            </a:r>
            <a:r>
              <a:rPr lang="en-US" dirty="0" smtClean="0">
                <a:solidFill>
                  <a:srgbClr val="FF0000"/>
                </a:solidFill>
              </a:rPr>
              <a:t> (</a:t>
            </a:r>
            <a:r>
              <a:rPr lang="en-US" dirty="0" err="1" smtClean="0">
                <a:solidFill>
                  <a:srgbClr val="FF0000"/>
                </a:solidFill>
              </a:rPr>
              <a:t>Toyopets</a:t>
            </a:r>
            <a:r>
              <a:rPr lang="en-US" dirty="0" smtClean="0">
                <a:solidFill>
                  <a:srgbClr val="FF0000"/>
                </a:solidFill>
              </a:rPr>
              <a:t>) </a:t>
            </a:r>
            <a:r>
              <a:rPr lang="en-US" dirty="0" smtClean="0"/>
              <a:t>and</a:t>
            </a:r>
            <a:r>
              <a:rPr lang="en-US" dirty="0" smtClean="0">
                <a:solidFill>
                  <a:srgbClr val="FF0000"/>
                </a:solidFill>
              </a:rPr>
              <a:t> </a:t>
            </a:r>
            <a:r>
              <a:rPr lang="en-US" b="1" dirty="0" err="1" smtClean="0">
                <a:solidFill>
                  <a:srgbClr val="FF0000"/>
                </a:solidFill>
              </a:rPr>
              <a:t>Datsuns</a:t>
            </a:r>
            <a:r>
              <a:rPr lang="en-US" dirty="0" smtClean="0">
                <a:solidFill>
                  <a:srgbClr val="FF0000"/>
                </a:solidFill>
              </a:rPr>
              <a:t> </a:t>
            </a:r>
            <a:r>
              <a:rPr lang="en-US" dirty="0" smtClean="0"/>
              <a:t>arrive from </a:t>
            </a:r>
            <a:r>
              <a:rPr lang="en-US" b="1" dirty="0" smtClean="0"/>
              <a:t>Japan</a:t>
            </a:r>
            <a:r>
              <a:rPr lang="en-US" dirty="0" smtClean="0"/>
              <a:t>.</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3589017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1959 Datsun 310 Bluebird</a:t>
            </a:r>
            <a:endParaRPr lang="en-US" sz="4000" dirty="0"/>
          </a:p>
        </p:txBody>
      </p:sp>
      <p:sp>
        <p:nvSpPr>
          <p:cNvPr id="4" name="TextBox 3"/>
          <p:cNvSpPr txBox="1"/>
          <p:nvPr/>
        </p:nvSpPr>
        <p:spPr>
          <a:xfrm>
            <a:off x="6248400" y="1676400"/>
            <a:ext cx="2590799" cy="2862322"/>
          </a:xfrm>
          <a:prstGeom prst="rect">
            <a:avLst/>
          </a:prstGeom>
          <a:noFill/>
        </p:spPr>
        <p:txBody>
          <a:bodyPr wrap="square" rtlCol="0">
            <a:spAutoFit/>
          </a:bodyPr>
          <a:lstStyle/>
          <a:p>
            <a:r>
              <a:rPr lang="en-US" sz="2000" b="1" dirty="0">
                <a:solidFill>
                  <a:srgbClr val="FF0000"/>
                </a:solidFill>
              </a:rPr>
              <a:t>Datsun</a:t>
            </a:r>
            <a:r>
              <a:rPr lang="en-US" sz="2000" dirty="0"/>
              <a:t> </a:t>
            </a:r>
            <a:r>
              <a:rPr lang="en-US" sz="2000" dirty="0" smtClean="0"/>
              <a:t>(Nissan) entered </a:t>
            </a:r>
            <a:r>
              <a:rPr lang="en-US" sz="2000" dirty="0"/>
              <a:t>the American market in 1958, with sales in </a:t>
            </a:r>
            <a:r>
              <a:rPr lang="en-US" sz="2000" dirty="0" smtClean="0"/>
              <a:t>California.</a:t>
            </a:r>
            <a:r>
              <a:rPr lang="en-US" sz="2000" baseline="30000" dirty="0"/>
              <a:t> </a:t>
            </a:r>
            <a:r>
              <a:rPr lang="en-US" sz="2000" dirty="0" smtClean="0"/>
              <a:t>By </a:t>
            </a:r>
            <a:r>
              <a:rPr lang="en-US" sz="2000" dirty="0"/>
              <a:t>1959, the company had dealers across the U.S</a:t>
            </a:r>
            <a:r>
              <a:rPr lang="en-US" sz="2000" dirty="0" smtClean="0"/>
              <a:t>. </a:t>
            </a:r>
            <a:r>
              <a:rPr lang="en-US" sz="2000" dirty="0"/>
              <a:t>and began selling the </a:t>
            </a:r>
            <a:r>
              <a:rPr lang="en-US" sz="2000" dirty="0">
                <a:hlinkClick r:id="rId2" tooltip="Nissan Bluebird"/>
              </a:rPr>
              <a:t>310</a:t>
            </a:r>
            <a:r>
              <a:rPr lang="en-US" sz="2000" dirty="0"/>
              <a:t> (known as Bluebird domestically)</a:t>
            </a:r>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192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52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1960 Toyota Celica</a:t>
            </a:r>
            <a:endParaRPr lang="en-US" sz="4000" dirty="0"/>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66800" y="1143000"/>
            <a:ext cx="6772275" cy="494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8302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1958 Ford Edsel</a:t>
            </a:r>
            <a:endParaRPr lang="en-US" sz="4000" dirty="0"/>
          </a:p>
        </p:txBody>
      </p:sp>
      <p:sp>
        <p:nvSpPr>
          <p:cNvPr id="3" name="Content Placeholder 2"/>
          <p:cNvSpPr>
            <a:spLocks noGrp="1"/>
          </p:cNvSpPr>
          <p:nvPr>
            <p:ph idx="1"/>
          </p:nvPr>
        </p:nvSpPr>
        <p:spPr>
          <a:xfrm>
            <a:off x="304800" y="1219200"/>
            <a:ext cx="8458200" cy="2209800"/>
          </a:xfrm>
        </p:spPr>
        <p:txBody>
          <a:bodyPr>
            <a:normAutofit fontScale="77500" lnSpcReduction="20000"/>
          </a:bodyPr>
          <a:lstStyle/>
          <a:p>
            <a:r>
              <a:rPr lang="en-US" b="1" dirty="0"/>
              <a:t>Edsel</a:t>
            </a:r>
            <a:r>
              <a:rPr lang="en-US" dirty="0"/>
              <a:t> is an automobile marque that was planned, developed, and manufactured by the </a:t>
            </a:r>
            <a:r>
              <a:rPr lang="en-US" b="1" dirty="0"/>
              <a:t>Ford</a:t>
            </a:r>
            <a:r>
              <a:rPr lang="en-US" dirty="0"/>
              <a:t> Motor Company for model years </a:t>
            </a:r>
            <a:r>
              <a:rPr lang="en-US" dirty="0" smtClean="0"/>
              <a:t>1958 to </a:t>
            </a:r>
            <a:r>
              <a:rPr lang="en-US" dirty="0"/>
              <a:t>1960. </a:t>
            </a:r>
            <a:endParaRPr lang="en-US" dirty="0" smtClean="0"/>
          </a:p>
          <a:p>
            <a:r>
              <a:rPr lang="en-US" b="1" dirty="0" smtClean="0"/>
              <a:t>Ford</a:t>
            </a:r>
            <a:r>
              <a:rPr lang="en-US" dirty="0" smtClean="0"/>
              <a:t> lost </a:t>
            </a:r>
            <a:r>
              <a:rPr lang="en-US" dirty="0"/>
              <a:t>$250 million on </a:t>
            </a:r>
            <a:r>
              <a:rPr lang="en-US" dirty="0" smtClean="0"/>
              <a:t>the </a:t>
            </a:r>
            <a:r>
              <a:rPr lang="en-US" b="1" dirty="0" smtClean="0"/>
              <a:t>Edsel.</a:t>
            </a:r>
            <a:r>
              <a:rPr lang="en-US" dirty="0" smtClean="0"/>
              <a:t> </a:t>
            </a:r>
          </a:p>
          <a:p>
            <a:r>
              <a:rPr lang="en-US" dirty="0" smtClean="0"/>
              <a:t>The name </a:t>
            </a:r>
            <a:r>
              <a:rPr lang="en-US" dirty="0">
                <a:solidFill>
                  <a:srgbClr val="FF0000"/>
                </a:solidFill>
              </a:rPr>
              <a:t>"</a:t>
            </a:r>
            <a:r>
              <a:rPr lang="en-US" b="1" dirty="0">
                <a:solidFill>
                  <a:srgbClr val="FF0000"/>
                </a:solidFill>
              </a:rPr>
              <a:t>Edsel</a:t>
            </a:r>
            <a:r>
              <a:rPr lang="en-US" dirty="0">
                <a:solidFill>
                  <a:srgbClr val="FF0000"/>
                </a:solidFill>
              </a:rPr>
              <a:t>" </a:t>
            </a:r>
            <a:r>
              <a:rPr lang="en-US" dirty="0"/>
              <a:t>became a popular symbol for a commercial failure.</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0" y="2971800"/>
            <a:ext cx="6002642" cy="37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8156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dirty="0" smtClean="0"/>
              <a:t>1960’s Highlights</a:t>
            </a:r>
            <a:endParaRPr lang="en-US" sz="4000" dirty="0"/>
          </a:p>
        </p:txBody>
      </p:sp>
      <p:sp>
        <p:nvSpPr>
          <p:cNvPr id="3" name="Content Placeholder 2"/>
          <p:cNvSpPr>
            <a:spLocks noGrp="1"/>
          </p:cNvSpPr>
          <p:nvPr>
            <p:ph idx="1"/>
          </p:nvPr>
        </p:nvSpPr>
        <p:spPr>
          <a:xfrm>
            <a:off x="381000" y="990601"/>
            <a:ext cx="8305800" cy="3886200"/>
          </a:xfrm>
        </p:spPr>
        <p:txBody>
          <a:bodyPr>
            <a:normAutofit fontScale="70000" lnSpcReduction="20000"/>
          </a:bodyPr>
          <a:lstStyle/>
          <a:p>
            <a:r>
              <a:rPr lang="en-US" dirty="0" smtClean="0"/>
              <a:t>1961: Four new upmarket compacts debut:  </a:t>
            </a:r>
            <a:r>
              <a:rPr lang="en-US" dirty="0" smtClean="0">
                <a:solidFill>
                  <a:srgbClr val="FF0000"/>
                </a:solidFill>
              </a:rPr>
              <a:t>Buick Special, Oldsmobile f-85, Pontiac Tempest, Dodge Lancer</a:t>
            </a:r>
            <a:r>
              <a:rPr lang="en-US" dirty="0" smtClean="0"/>
              <a:t>.</a:t>
            </a:r>
          </a:p>
          <a:p>
            <a:endParaRPr lang="en-US" dirty="0"/>
          </a:p>
          <a:p>
            <a:r>
              <a:rPr lang="en-US" dirty="0" smtClean="0"/>
              <a:t>1961: A Super Sport option is offered on Chevrolet Impalas at mid-year and it is available with a 409 CI V-8.</a:t>
            </a:r>
          </a:p>
          <a:p>
            <a:endParaRPr lang="en-US" dirty="0"/>
          </a:p>
          <a:p>
            <a:r>
              <a:rPr lang="en-US" dirty="0" smtClean="0"/>
              <a:t>1961: </a:t>
            </a:r>
            <a:r>
              <a:rPr lang="en-US" dirty="0" err="1" smtClean="0"/>
              <a:t>DeSoto</a:t>
            </a:r>
            <a:r>
              <a:rPr lang="en-US" dirty="0" smtClean="0"/>
              <a:t> halts production in November.</a:t>
            </a:r>
          </a:p>
          <a:p>
            <a:endParaRPr lang="en-US" dirty="0"/>
          </a:p>
          <a:p>
            <a:r>
              <a:rPr lang="en-US" dirty="0" smtClean="0"/>
              <a:t>1961: Pontiac Tempest offers GM’s first post-war 4-cylinder engine.</a:t>
            </a:r>
          </a:p>
          <a:p>
            <a:endParaRPr lang="en-US" dirty="0"/>
          </a:p>
          <a:p>
            <a:r>
              <a:rPr lang="en-US" dirty="0" smtClean="0"/>
              <a:t>1961: Last Nash Metropolitan was sold (412 total).  Began 1953.</a:t>
            </a:r>
          </a:p>
          <a:p>
            <a:endParaRPr lang="en-US" dirty="0"/>
          </a:p>
          <a:p>
            <a:endParaRPr lang="en-US" dirty="0"/>
          </a:p>
          <a:p>
            <a:endParaRPr lang="en-US" dirty="0" smtClean="0"/>
          </a:p>
          <a:p>
            <a:endParaRPr lang="en-US" dirty="0"/>
          </a:p>
          <a:p>
            <a:endParaRPr lang="en-US"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2054" y="4724400"/>
            <a:ext cx="1973751" cy="11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4724399"/>
            <a:ext cx="1973751" cy="1188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083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1945 Studebaker</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600200" y="1524000"/>
            <a:ext cx="6096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052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1961 Buick </a:t>
            </a:r>
            <a:r>
              <a:rPr lang="en-US" dirty="0">
                <a:solidFill>
                  <a:srgbClr val="FF0000"/>
                </a:solidFill>
              </a:rPr>
              <a:t>Special, Oldsmobile </a:t>
            </a:r>
            <a:r>
              <a:rPr lang="en-US" dirty="0" smtClean="0">
                <a:solidFill>
                  <a:srgbClr val="FF0000"/>
                </a:solidFill>
              </a:rPr>
              <a:t>F-85</a:t>
            </a:r>
            <a:r>
              <a:rPr lang="en-US" dirty="0">
                <a:solidFill>
                  <a:srgbClr val="FF0000"/>
                </a:solidFill>
              </a:rPr>
              <a:t>, Pontiac Tempest, Dodge Lancer</a:t>
            </a:r>
            <a:endParaRPr lang="en-US" dirty="0"/>
          </a:p>
        </p:txBody>
      </p:sp>
      <p:pic>
        <p:nvPicPr>
          <p:cNvPr id="1126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71450" y="1371600"/>
            <a:ext cx="4800600" cy="2232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055" y="3589020"/>
            <a:ext cx="390525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57800" y="1371600"/>
            <a:ext cx="2960370" cy="221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7200" y="3282315"/>
            <a:ext cx="4572000" cy="342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14277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1961 Chevrolet Impala SS</a:t>
            </a:r>
            <a:endParaRPr lang="en-US" sz="4000" dirty="0"/>
          </a:p>
        </p:txBody>
      </p:sp>
      <p:pic>
        <p:nvPicPr>
          <p:cNvPr id="1229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109" y="990600"/>
            <a:ext cx="5643563" cy="3764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p:txBody>
          <a:bodyPr/>
          <a:lstStyle/>
          <a:p>
            <a:endParaRPr lang="en-US" dirty="0"/>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733800"/>
            <a:ext cx="3929063" cy="2614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4624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4000" dirty="0" smtClean="0"/>
              <a:t>1964 Chevrolet Impala SS</a:t>
            </a:r>
            <a:endParaRPr lang="en-US" sz="4000" dirty="0"/>
          </a:p>
        </p:txBody>
      </p:sp>
      <p:pic>
        <p:nvPicPr>
          <p:cNvPr id="1331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86200" y="3200400"/>
            <a:ext cx="4876800" cy="326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066800"/>
            <a:ext cx="3453765" cy="2586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198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4000" dirty="0" smtClean="0"/>
              <a:t>1960’s Highlights</a:t>
            </a:r>
            <a:endParaRPr lang="en-US" sz="4000" dirty="0"/>
          </a:p>
        </p:txBody>
      </p:sp>
      <p:sp>
        <p:nvSpPr>
          <p:cNvPr id="3" name="Content Placeholder 2"/>
          <p:cNvSpPr>
            <a:spLocks noGrp="1"/>
          </p:cNvSpPr>
          <p:nvPr>
            <p:ph idx="1"/>
          </p:nvPr>
        </p:nvSpPr>
        <p:spPr>
          <a:xfrm>
            <a:off x="381000" y="990600"/>
            <a:ext cx="8305800" cy="5181599"/>
          </a:xfrm>
        </p:spPr>
        <p:txBody>
          <a:bodyPr>
            <a:normAutofit fontScale="77500" lnSpcReduction="20000"/>
          </a:bodyPr>
          <a:lstStyle/>
          <a:p>
            <a:r>
              <a:rPr lang="en-US" dirty="0" smtClean="0"/>
              <a:t>1963: The average full-time worker earns $5243; an average new car sells for $2310.</a:t>
            </a:r>
          </a:p>
          <a:p>
            <a:endParaRPr lang="en-US" dirty="0"/>
          </a:p>
          <a:p>
            <a:r>
              <a:rPr lang="en-US" dirty="0" smtClean="0"/>
              <a:t>1963: Half ordered with power steering, 3/4 with automatic transmissions, 2/3 with V-8, and 1/7 with air conditioning.</a:t>
            </a:r>
          </a:p>
          <a:p>
            <a:endParaRPr lang="en-US" dirty="0"/>
          </a:p>
          <a:p>
            <a:r>
              <a:rPr lang="en-US" dirty="0" smtClean="0"/>
              <a:t>1963: GM management orders all corporate-sponsored race activity halted.</a:t>
            </a:r>
          </a:p>
          <a:p>
            <a:endParaRPr lang="en-US" dirty="0"/>
          </a:p>
          <a:p>
            <a:r>
              <a:rPr lang="en-US" dirty="0" smtClean="0"/>
              <a:t>1963: Nearly 9 million households have more than one automobile up from 4.2 million in 1954.</a:t>
            </a:r>
          </a:p>
          <a:p>
            <a:endParaRPr lang="en-US" dirty="0"/>
          </a:p>
          <a:p>
            <a:r>
              <a:rPr lang="en-US" dirty="0" smtClean="0"/>
              <a:t>1964: Specialty and Sporty cars are rapidly gaining favor.</a:t>
            </a:r>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775700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Hi-Performance Automobiles</a:t>
            </a:r>
            <a:endParaRPr lang="en-US" dirty="0"/>
          </a:p>
        </p:txBody>
      </p:sp>
      <p:sp>
        <p:nvSpPr>
          <p:cNvPr id="3" name="Content Placeholder 2"/>
          <p:cNvSpPr>
            <a:spLocks noGrp="1"/>
          </p:cNvSpPr>
          <p:nvPr>
            <p:ph idx="1"/>
          </p:nvPr>
        </p:nvSpPr>
        <p:spPr>
          <a:xfrm>
            <a:off x="304800" y="1295400"/>
            <a:ext cx="8382000" cy="5181600"/>
          </a:xfrm>
        </p:spPr>
        <p:txBody>
          <a:bodyPr>
            <a:normAutofit fontScale="77500" lnSpcReduction="20000"/>
          </a:bodyPr>
          <a:lstStyle/>
          <a:p>
            <a:r>
              <a:rPr lang="en-US" dirty="0" smtClean="0"/>
              <a:t>American hi-performance automobiles date back to 1940’s.</a:t>
            </a:r>
          </a:p>
          <a:p>
            <a:pPr marL="0" indent="0">
              <a:buNone/>
            </a:pPr>
            <a:endParaRPr lang="en-US" dirty="0" smtClean="0"/>
          </a:p>
          <a:p>
            <a:r>
              <a:rPr lang="en-US" dirty="0" smtClean="0"/>
              <a:t>The term “Muscle Car” came into being in the 1960’s.</a:t>
            </a:r>
          </a:p>
          <a:p>
            <a:endParaRPr lang="en-US" dirty="0" smtClean="0"/>
          </a:p>
          <a:p>
            <a:r>
              <a:rPr lang="en-US" dirty="0" smtClean="0"/>
              <a:t>Many say GM launched the first muscle car engine, the overhead-valve 303 cu in (5.0 L) V8 of </a:t>
            </a:r>
            <a:r>
              <a:rPr lang="en-US" dirty="0" smtClean="0">
                <a:solidFill>
                  <a:srgbClr val="FF0000"/>
                </a:solidFill>
              </a:rPr>
              <a:t>1949</a:t>
            </a:r>
            <a:r>
              <a:rPr lang="en-US" dirty="0" smtClean="0"/>
              <a:t>, 135 HP. </a:t>
            </a:r>
          </a:p>
          <a:p>
            <a:pPr lvl="1"/>
            <a:r>
              <a:rPr lang="en-US" b="1" dirty="0" smtClean="0">
                <a:solidFill>
                  <a:srgbClr val="00B050"/>
                </a:solidFill>
              </a:rPr>
              <a:t>1949 Oldsmobile Rocket 88 </a:t>
            </a:r>
            <a:r>
              <a:rPr lang="en-US" dirty="0" smtClean="0"/>
              <a:t>– first basic American hi-performance standards.  3-speed standard or 4-speed </a:t>
            </a:r>
            <a:r>
              <a:rPr lang="en-US" dirty="0" err="1" smtClean="0"/>
              <a:t>hydromatic</a:t>
            </a:r>
            <a:r>
              <a:rPr lang="en-US" dirty="0" smtClean="0"/>
              <a:t> automatic transmission.</a:t>
            </a:r>
          </a:p>
          <a:p>
            <a:pPr marL="457200" lvl="1" indent="0">
              <a:buNone/>
            </a:pPr>
            <a:endParaRPr lang="en-US" dirty="0" smtClean="0"/>
          </a:p>
          <a:p>
            <a:r>
              <a:rPr lang="en-US" dirty="0" smtClean="0">
                <a:solidFill>
                  <a:srgbClr val="FF0000"/>
                </a:solidFill>
              </a:rPr>
              <a:t>Muscle Car Standard</a:t>
            </a:r>
            <a:r>
              <a:rPr lang="en-US" dirty="0" smtClean="0"/>
              <a:t> – huge V8 engine in a mid-size body.</a:t>
            </a:r>
          </a:p>
          <a:p>
            <a:pPr marL="0" indent="0">
              <a:buNone/>
            </a:pPr>
            <a:endParaRPr lang="en-US" dirty="0" smtClean="0"/>
          </a:p>
          <a:p>
            <a:r>
              <a:rPr lang="en-US" dirty="0" smtClean="0"/>
              <a:t>Some say the Chrysler 300 Letter Series cars of 1955 were actually the first.</a:t>
            </a:r>
            <a:endParaRPr lang="en-US" dirty="0"/>
          </a:p>
        </p:txBody>
      </p:sp>
    </p:spTree>
    <p:extLst>
      <p:ext uri="{BB962C8B-B14F-4D97-AF65-F5344CB8AC3E}">
        <p14:creationId xmlns:p14="http://schemas.microsoft.com/office/powerpoint/2010/main" val="8286092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1949 Oldsmobile Rocket 88</a:t>
            </a:r>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6800" y="1295400"/>
            <a:ext cx="6858000" cy="456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350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0000"/>
                </a:solidFill>
              </a:rPr>
              <a:t>1955 Chrysler 300 </a:t>
            </a:r>
            <a:r>
              <a:rPr lang="en-US" sz="4000" dirty="0" smtClean="0"/>
              <a:t>(Gross HP = 300) </a:t>
            </a:r>
            <a:endParaRPr lang="en-US" sz="4000" dirty="0"/>
          </a:p>
        </p:txBody>
      </p:sp>
      <p:pic>
        <p:nvPicPr>
          <p:cNvPr id="4" name="Content Placeholder 3" descr="http://www.seriouswheels.com/pics-abc/Chrysler-300-50th-Anniversary-1955-Chrysler-300-Sport-Coupe-Front-Angle-1280x960.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524000" y="1295400"/>
            <a:ext cx="6034617" cy="4876800"/>
          </a:xfrm>
          <a:prstGeom prst="rect">
            <a:avLst/>
          </a:prstGeom>
          <a:noFill/>
          <a:ln>
            <a:noFill/>
          </a:ln>
        </p:spPr>
      </p:pic>
    </p:spTree>
    <p:extLst>
      <p:ext uri="{BB962C8B-B14F-4D97-AF65-F5344CB8AC3E}">
        <p14:creationId xmlns:p14="http://schemas.microsoft.com/office/powerpoint/2010/main" val="40778090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1964 Pontiac GTO</a:t>
            </a:r>
            <a:endParaRPr lang="en-US" dirty="0">
              <a:solidFill>
                <a:srgbClr val="FF0000"/>
              </a:solidFill>
            </a:endParaRPr>
          </a:p>
        </p:txBody>
      </p:sp>
      <p:sp>
        <p:nvSpPr>
          <p:cNvPr id="3" name="Content Placeholder 2"/>
          <p:cNvSpPr>
            <a:spLocks noGrp="1"/>
          </p:cNvSpPr>
          <p:nvPr>
            <p:ph idx="1"/>
          </p:nvPr>
        </p:nvSpPr>
        <p:spPr>
          <a:xfrm>
            <a:off x="304800" y="1219200"/>
            <a:ext cx="8382000" cy="5257800"/>
          </a:xfrm>
        </p:spPr>
        <p:txBody>
          <a:bodyPr>
            <a:normAutofit fontScale="77500" lnSpcReduction="20000"/>
          </a:bodyPr>
          <a:lstStyle/>
          <a:p>
            <a:r>
              <a:rPr lang="en-US" dirty="0" smtClean="0"/>
              <a:t>General Motors </a:t>
            </a:r>
            <a:r>
              <a:rPr lang="en-US" dirty="0"/>
              <a:t>Corporate policy </a:t>
            </a:r>
            <a:r>
              <a:rPr lang="en-US" dirty="0" smtClean="0"/>
              <a:t>in 1964 only </a:t>
            </a:r>
            <a:r>
              <a:rPr lang="en-US" dirty="0"/>
              <a:t>allowed a full size model to have anything larger than a 330 </a:t>
            </a:r>
            <a:r>
              <a:rPr lang="en-US" dirty="0" smtClean="0"/>
              <a:t>cubic inch </a:t>
            </a:r>
            <a:r>
              <a:rPr lang="en-US" dirty="0"/>
              <a:t>engine</a:t>
            </a:r>
            <a:r>
              <a:rPr lang="en-US" dirty="0" smtClean="0"/>
              <a:t>.</a:t>
            </a:r>
          </a:p>
          <a:p>
            <a:pPr marL="0" indent="0">
              <a:buNone/>
            </a:pPr>
            <a:r>
              <a:rPr lang="en-US" dirty="0" smtClean="0"/>
              <a:t> </a:t>
            </a:r>
            <a:endParaRPr lang="en-US" dirty="0"/>
          </a:p>
          <a:p>
            <a:r>
              <a:rPr lang="en-US" dirty="0"/>
              <a:t>Pontiac  engineers worked around this by offering the 389 </a:t>
            </a:r>
            <a:r>
              <a:rPr lang="en-US" dirty="0" smtClean="0"/>
              <a:t>cubic engine </a:t>
            </a:r>
            <a:r>
              <a:rPr lang="en-US" dirty="0"/>
              <a:t>as an </a:t>
            </a:r>
            <a:r>
              <a:rPr lang="en-US" dirty="0" smtClean="0">
                <a:solidFill>
                  <a:srgbClr val="FF0000"/>
                </a:solidFill>
              </a:rPr>
              <a:t>option</a:t>
            </a:r>
            <a:r>
              <a:rPr lang="en-US" dirty="0" smtClean="0"/>
              <a:t>. The GTO </a:t>
            </a:r>
            <a:r>
              <a:rPr lang="en-US" dirty="0"/>
              <a:t>option </a:t>
            </a:r>
            <a:r>
              <a:rPr lang="en-US" dirty="0" smtClean="0"/>
              <a:t>cost $295.90.    (0-60 </a:t>
            </a:r>
            <a:r>
              <a:rPr lang="en-US" dirty="0"/>
              <a:t>mph time of 6.8 seconds and a quarter mile time of 14.7 seconds at a 99 mph </a:t>
            </a:r>
            <a:r>
              <a:rPr lang="en-US" dirty="0" smtClean="0"/>
              <a:t>speed). </a:t>
            </a:r>
          </a:p>
          <a:p>
            <a:pPr marL="0" indent="0">
              <a:buNone/>
            </a:pPr>
            <a:endParaRPr lang="en-US" dirty="0" smtClean="0"/>
          </a:p>
          <a:p>
            <a:r>
              <a:rPr lang="en-US" dirty="0" smtClean="0"/>
              <a:t>Pontiac </a:t>
            </a:r>
            <a:r>
              <a:rPr lang="en-US" dirty="0"/>
              <a:t>planned on selling 5,000 GTO’s that first </a:t>
            </a:r>
            <a:r>
              <a:rPr lang="en-US" dirty="0" smtClean="0"/>
              <a:t>year but 32,450 </a:t>
            </a:r>
            <a:r>
              <a:rPr lang="en-US" dirty="0"/>
              <a:t>were eventually sold that first year, starting the </a:t>
            </a:r>
            <a:r>
              <a:rPr lang="en-US" b="1" i="1" dirty="0">
                <a:solidFill>
                  <a:srgbClr val="FF0000"/>
                </a:solidFill>
              </a:rPr>
              <a:t>American muscle car race</a:t>
            </a:r>
            <a:r>
              <a:rPr lang="en-US" b="1" i="1" dirty="0"/>
              <a:t>. </a:t>
            </a:r>
            <a:endParaRPr lang="en-US" b="1" i="1" dirty="0" smtClean="0"/>
          </a:p>
          <a:p>
            <a:endParaRPr lang="en-US" b="1" i="1" dirty="0"/>
          </a:p>
          <a:p>
            <a:r>
              <a:rPr lang="en-US" dirty="0"/>
              <a:t>GTO stands for </a:t>
            </a:r>
            <a:r>
              <a:rPr lang="en-US" b="1" dirty="0"/>
              <a:t>Gran </a:t>
            </a:r>
            <a:r>
              <a:rPr lang="en-US" b="1" dirty="0" err="1"/>
              <a:t>Turismo</a:t>
            </a:r>
            <a:r>
              <a:rPr lang="en-US" b="1" dirty="0"/>
              <a:t> </a:t>
            </a:r>
            <a:r>
              <a:rPr lang="en-US" b="1" dirty="0" err="1" smtClean="0"/>
              <a:t>Omologato</a:t>
            </a:r>
            <a:r>
              <a:rPr lang="en-US" dirty="0" smtClean="0"/>
              <a:t> </a:t>
            </a:r>
            <a:r>
              <a:rPr lang="en-US" dirty="0"/>
              <a:t>which means officially certified for racing in the Grand Tourer </a:t>
            </a:r>
            <a:r>
              <a:rPr lang="en-US" dirty="0" smtClean="0"/>
              <a:t>Class.</a:t>
            </a:r>
            <a:endParaRPr lang="en-US" dirty="0"/>
          </a:p>
          <a:p>
            <a:endParaRPr lang="en-US" b="1" i="1" dirty="0"/>
          </a:p>
          <a:p>
            <a:endParaRPr lang="en-US" dirty="0"/>
          </a:p>
        </p:txBody>
      </p:sp>
    </p:spTree>
    <p:extLst>
      <p:ext uri="{BB962C8B-B14F-4D97-AF65-F5344CB8AC3E}">
        <p14:creationId xmlns:p14="http://schemas.microsoft.com/office/powerpoint/2010/main" val="23576942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1964 GTO Hardtop</a:t>
            </a:r>
            <a:endParaRPr lang="en-US" dirty="0"/>
          </a:p>
        </p:txBody>
      </p:sp>
      <p:pic>
        <p:nvPicPr>
          <p:cNvPr id="4" name="Content Placeholder 3" descr="http://image.hotrod.com/f/muscle_car_review/mscp_1110_1964_pontiac_gto_buried_treasure/37527325/mscp-1964-pontiac-gto-buried-treasure-01.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914400" y="1295400"/>
            <a:ext cx="7620000" cy="5081588"/>
          </a:xfrm>
          <a:prstGeom prst="rect">
            <a:avLst/>
          </a:prstGeom>
          <a:noFill/>
          <a:ln>
            <a:noFill/>
          </a:ln>
        </p:spPr>
      </p:pic>
    </p:spTree>
    <p:extLst>
      <p:ext uri="{BB962C8B-B14F-4D97-AF65-F5344CB8AC3E}">
        <p14:creationId xmlns:p14="http://schemas.microsoft.com/office/powerpoint/2010/main" val="279099139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http://michaelmanning.tv/blog/uploaded_images/1964-GTO-763858.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219200"/>
            <a:ext cx="6502400" cy="4876800"/>
          </a:xfrm>
          <a:prstGeom prst="rect">
            <a:avLst/>
          </a:prstGeom>
          <a:noFill/>
          <a:ln>
            <a:noFill/>
          </a:ln>
        </p:spPr>
      </p:pic>
    </p:spTree>
    <p:extLst>
      <p:ext uri="{BB962C8B-B14F-4D97-AF65-F5344CB8AC3E}">
        <p14:creationId xmlns:p14="http://schemas.microsoft.com/office/powerpoint/2010/main" val="1072430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1947 Studebaker Commander </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914400" y="1676400"/>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3352800"/>
            <a:ext cx="4876800"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1071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1966 and 1967 GTO</a:t>
            </a:r>
            <a:endParaRPr lang="en-US"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38782" y="1752600"/>
            <a:ext cx="45720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7526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50907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Muscle Cars</a:t>
            </a:r>
            <a:endParaRPr lang="en-US" dirty="0"/>
          </a:p>
        </p:txBody>
      </p:sp>
      <p:sp>
        <p:nvSpPr>
          <p:cNvPr id="3" name="Content Placeholder 2"/>
          <p:cNvSpPr>
            <a:spLocks noGrp="1"/>
          </p:cNvSpPr>
          <p:nvPr>
            <p:ph idx="1"/>
          </p:nvPr>
        </p:nvSpPr>
        <p:spPr>
          <a:xfrm>
            <a:off x="381000" y="1295400"/>
            <a:ext cx="8305800" cy="5105400"/>
          </a:xfrm>
        </p:spPr>
        <p:txBody>
          <a:bodyPr>
            <a:normAutofit fontScale="77500" lnSpcReduction="20000"/>
          </a:bodyPr>
          <a:lstStyle/>
          <a:p>
            <a:r>
              <a:rPr lang="en-US" dirty="0" smtClean="0"/>
              <a:t>Those that loved them – Sixties and early Seventies were alive with Muscle.</a:t>
            </a:r>
          </a:p>
          <a:p>
            <a:pPr marL="0" indent="0">
              <a:buNone/>
            </a:pPr>
            <a:endParaRPr lang="en-US" dirty="0" smtClean="0"/>
          </a:p>
          <a:p>
            <a:r>
              <a:rPr lang="en-US" dirty="0" smtClean="0"/>
              <a:t>Cars with roaring exhausts seamed to squeal away from every </a:t>
            </a:r>
            <a:r>
              <a:rPr lang="en-US" dirty="0" err="1" smtClean="0"/>
              <a:t>redlight</a:t>
            </a:r>
            <a:r>
              <a:rPr lang="en-US" dirty="0" smtClean="0"/>
              <a:t>.</a:t>
            </a:r>
          </a:p>
          <a:p>
            <a:pPr marL="0" indent="0">
              <a:buNone/>
            </a:pPr>
            <a:endParaRPr lang="en-US" dirty="0" smtClean="0"/>
          </a:p>
          <a:p>
            <a:r>
              <a:rPr lang="en-US" dirty="0" smtClean="0"/>
              <a:t>Actual muscle cars was a </a:t>
            </a:r>
            <a:r>
              <a:rPr lang="en-US" dirty="0" smtClean="0">
                <a:solidFill>
                  <a:srgbClr val="FF0000"/>
                </a:solidFill>
              </a:rPr>
              <a:t>relatively low % </a:t>
            </a:r>
            <a:r>
              <a:rPr lang="en-US" dirty="0" smtClean="0"/>
              <a:t>against the millions of American cars.</a:t>
            </a:r>
          </a:p>
          <a:p>
            <a:pPr marL="0" indent="0">
              <a:buNone/>
            </a:pPr>
            <a:endParaRPr lang="en-US" dirty="0" smtClean="0"/>
          </a:p>
          <a:p>
            <a:r>
              <a:rPr lang="en-US" b="1" dirty="0" smtClean="0"/>
              <a:t>Example:</a:t>
            </a:r>
            <a:r>
              <a:rPr lang="en-US" dirty="0" smtClean="0"/>
              <a:t> 1966 GTO record 96,946 but only 10% of total Pontiac sales.</a:t>
            </a:r>
          </a:p>
          <a:p>
            <a:pPr marL="0" indent="0">
              <a:buNone/>
            </a:pPr>
            <a:endParaRPr lang="en-US" dirty="0" smtClean="0"/>
          </a:p>
          <a:p>
            <a:r>
              <a:rPr lang="en-US" b="1" dirty="0" smtClean="0">
                <a:solidFill>
                  <a:srgbClr val="00B050"/>
                </a:solidFill>
              </a:rPr>
              <a:t>1966 – Pontiac actually produced 318,270 other Tempest and </a:t>
            </a:r>
            <a:r>
              <a:rPr lang="en-US" b="1" dirty="0" err="1" smtClean="0">
                <a:solidFill>
                  <a:srgbClr val="00B050"/>
                </a:solidFill>
              </a:rPr>
              <a:t>LeMans</a:t>
            </a:r>
            <a:r>
              <a:rPr lang="en-US" b="1" dirty="0" smtClean="0">
                <a:solidFill>
                  <a:srgbClr val="00B050"/>
                </a:solidFill>
              </a:rPr>
              <a:t> models (same size car).</a:t>
            </a:r>
          </a:p>
          <a:p>
            <a:endParaRPr lang="en-US" dirty="0"/>
          </a:p>
          <a:p>
            <a:endParaRPr lang="en-US" dirty="0"/>
          </a:p>
        </p:txBody>
      </p:sp>
    </p:spTree>
    <p:extLst>
      <p:ext uri="{BB962C8B-B14F-4D97-AF65-F5344CB8AC3E}">
        <p14:creationId xmlns:p14="http://schemas.microsoft.com/office/powerpoint/2010/main" val="37532210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b="1" dirty="0"/>
              <a:t>Oldsmobile</a:t>
            </a:r>
            <a:r>
              <a:rPr lang="en-US" sz="3600" dirty="0"/>
              <a:t> 442</a:t>
            </a:r>
          </a:p>
        </p:txBody>
      </p:sp>
      <p:sp>
        <p:nvSpPr>
          <p:cNvPr id="3" name="Content Placeholder 2"/>
          <p:cNvSpPr>
            <a:spLocks noGrp="1"/>
          </p:cNvSpPr>
          <p:nvPr>
            <p:ph idx="1"/>
          </p:nvPr>
        </p:nvSpPr>
        <p:spPr>
          <a:xfrm>
            <a:off x="457200" y="1143000"/>
            <a:ext cx="8229600" cy="5257800"/>
          </a:xfrm>
        </p:spPr>
        <p:txBody>
          <a:bodyPr>
            <a:noAutofit/>
          </a:bodyPr>
          <a:lstStyle/>
          <a:p>
            <a:r>
              <a:rPr lang="en-US" sz="2800" dirty="0" smtClean="0"/>
              <a:t>Second Muscle Car introduced ¾ of 1964 model year (option </a:t>
            </a:r>
            <a:r>
              <a:rPr lang="en-US" sz="2800" dirty="0"/>
              <a:t>package </a:t>
            </a:r>
            <a:r>
              <a:rPr lang="en-US" sz="2800" dirty="0" smtClean="0"/>
              <a:t>for F-85 and Cutlass mid-size car).</a:t>
            </a:r>
          </a:p>
          <a:p>
            <a:pPr marL="0" indent="0">
              <a:buNone/>
            </a:pPr>
            <a:r>
              <a:rPr lang="en-US" sz="2800" dirty="0" smtClean="0"/>
              <a:t> </a:t>
            </a:r>
          </a:p>
          <a:p>
            <a:r>
              <a:rPr lang="en-US" sz="2800" dirty="0" smtClean="0"/>
              <a:t>Total </a:t>
            </a:r>
            <a:r>
              <a:rPr lang="en-US" sz="2800" dirty="0"/>
              <a:t>of 2,999 were sold</a:t>
            </a:r>
            <a:r>
              <a:rPr lang="en-US" sz="2800" dirty="0" smtClean="0"/>
              <a:t>.</a:t>
            </a:r>
          </a:p>
          <a:p>
            <a:pPr marL="0" indent="0">
              <a:buNone/>
            </a:pPr>
            <a:endParaRPr lang="en-US" sz="2800" dirty="0" smtClean="0"/>
          </a:p>
          <a:p>
            <a:r>
              <a:rPr lang="en-US" sz="2800" dirty="0" smtClean="0"/>
              <a:t>Born </a:t>
            </a:r>
            <a:r>
              <a:rPr lang="en-US" sz="2800" dirty="0"/>
              <a:t>out of the competition between </a:t>
            </a:r>
            <a:r>
              <a:rPr lang="en-US" sz="2800" dirty="0" smtClean="0"/>
              <a:t>Pontiac and </a:t>
            </a:r>
            <a:r>
              <a:rPr lang="en-US" sz="2800" dirty="0"/>
              <a:t>Oldsmobile</a:t>
            </a:r>
            <a:r>
              <a:rPr lang="en-US" sz="2800" dirty="0" smtClean="0"/>
              <a:t>.  Hasty </a:t>
            </a:r>
            <a:r>
              <a:rPr lang="en-US" sz="2800" dirty="0"/>
              <a:t>response to the </a:t>
            </a:r>
            <a:r>
              <a:rPr lang="en-US" sz="2800" dirty="0" smtClean="0"/>
              <a:t>GTO, </a:t>
            </a:r>
            <a:r>
              <a:rPr lang="en-US" sz="2800" dirty="0"/>
              <a:t>which </a:t>
            </a:r>
            <a:r>
              <a:rPr lang="en-US" sz="2800" dirty="0" smtClean="0"/>
              <a:t>was </a:t>
            </a:r>
            <a:r>
              <a:rPr lang="en-US" sz="2800" dirty="0"/>
              <a:t>an unexpected </a:t>
            </a:r>
            <a:r>
              <a:rPr lang="en-US" sz="2800" dirty="0" smtClean="0"/>
              <a:t>success.</a:t>
            </a:r>
          </a:p>
          <a:p>
            <a:pPr marL="0" indent="0">
              <a:buNone/>
            </a:pPr>
            <a:endParaRPr lang="en-US" sz="2800" dirty="0" smtClean="0"/>
          </a:p>
          <a:p>
            <a:r>
              <a:rPr lang="en-US" sz="2800" dirty="0" smtClean="0"/>
              <a:t>442 name: A </a:t>
            </a:r>
            <a:r>
              <a:rPr lang="en-US" sz="2800" dirty="0"/>
              <a:t>four-barrel </a:t>
            </a:r>
            <a:r>
              <a:rPr lang="en-US" sz="2800" dirty="0" smtClean="0"/>
              <a:t>carburetor (4), </a:t>
            </a:r>
            <a:r>
              <a:rPr lang="en-US" sz="2800" dirty="0"/>
              <a:t>a four-speed </a:t>
            </a:r>
            <a:r>
              <a:rPr lang="en-US" sz="2800" dirty="0" smtClean="0"/>
              <a:t>manual transmission (4), </a:t>
            </a:r>
            <a:r>
              <a:rPr lang="en-US" sz="2800" dirty="0"/>
              <a:t>and dual </a:t>
            </a:r>
            <a:r>
              <a:rPr lang="en-US" sz="2800" dirty="0" smtClean="0"/>
              <a:t>exhaust (2).</a:t>
            </a:r>
          </a:p>
        </p:txBody>
      </p:sp>
    </p:spTree>
    <p:extLst>
      <p:ext uri="{BB962C8B-B14F-4D97-AF65-F5344CB8AC3E}">
        <p14:creationId xmlns:p14="http://schemas.microsoft.com/office/powerpoint/2010/main" val="2785541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1964 Oldsmobile 442</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1143000"/>
            <a:ext cx="7620000" cy="508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6256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15962"/>
          </a:xfrm>
        </p:spPr>
        <p:txBody>
          <a:bodyPr>
            <a:normAutofit/>
          </a:bodyPr>
          <a:lstStyle/>
          <a:p>
            <a:r>
              <a:rPr lang="en-US" sz="4000" dirty="0" smtClean="0"/>
              <a:t>Other Muscle Cars</a:t>
            </a:r>
            <a:endParaRPr lang="en-US" sz="4000" dirty="0"/>
          </a:p>
        </p:txBody>
      </p:sp>
      <p:sp>
        <p:nvSpPr>
          <p:cNvPr id="3" name="Content Placeholder 2"/>
          <p:cNvSpPr>
            <a:spLocks noGrp="1"/>
          </p:cNvSpPr>
          <p:nvPr>
            <p:ph idx="1"/>
          </p:nvPr>
        </p:nvSpPr>
        <p:spPr>
          <a:xfrm>
            <a:off x="304800" y="990600"/>
            <a:ext cx="8534400" cy="5135563"/>
          </a:xfrm>
        </p:spPr>
        <p:txBody>
          <a:bodyPr>
            <a:normAutofit fontScale="70000" lnSpcReduction="20000"/>
          </a:bodyPr>
          <a:lstStyle/>
          <a:p>
            <a:r>
              <a:rPr lang="en-US" b="1" dirty="0" smtClean="0">
                <a:solidFill>
                  <a:srgbClr val="00B050"/>
                </a:solidFill>
              </a:rPr>
              <a:t>Chevrolet </a:t>
            </a:r>
            <a:r>
              <a:rPr lang="en-US" b="1" dirty="0" err="1">
                <a:solidFill>
                  <a:srgbClr val="00B050"/>
                </a:solidFill>
              </a:rPr>
              <a:t>Chevelle</a:t>
            </a:r>
            <a:r>
              <a:rPr lang="en-US" b="1" dirty="0">
                <a:solidFill>
                  <a:srgbClr val="00B050"/>
                </a:solidFill>
              </a:rPr>
              <a:t> Malibu </a:t>
            </a:r>
            <a:r>
              <a:rPr lang="en-US" b="1" dirty="0" smtClean="0">
                <a:solidFill>
                  <a:srgbClr val="00B050"/>
                </a:solidFill>
              </a:rPr>
              <a:t>SS </a:t>
            </a:r>
            <a:r>
              <a:rPr lang="en-US" b="1" dirty="0" smtClean="0">
                <a:solidFill>
                  <a:srgbClr val="FF0000"/>
                </a:solidFill>
              </a:rPr>
              <a:t>1964</a:t>
            </a:r>
            <a:r>
              <a:rPr lang="en-US" dirty="0" smtClean="0"/>
              <a:t> w/327 with 300 HP </a:t>
            </a:r>
            <a:r>
              <a:rPr lang="en-US" b="1" dirty="0" smtClean="0">
                <a:solidFill>
                  <a:srgbClr val="FF0000"/>
                </a:solidFill>
              </a:rPr>
              <a:t>1965</a:t>
            </a:r>
            <a:r>
              <a:rPr lang="en-US" dirty="0" smtClean="0"/>
              <a:t> w/396 with 350 </a:t>
            </a:r>
            <a:r>
              <a:rPr lang="en-US" dirty="0"/>
              <a:t>HP </a:t>
            </a:r>
            <a:r>
              <a:rPr lang="en-US" dirty="0" smtClean="0"/>
              <a:t>($</a:t>
            </a:r>
            <a:r>
              <a:rPr lang="en-US" dirty="0"/>
              <a:t>1,500</a:t>
            </a:r>
            <a:r>
              <a:rPr lang="en-US" dirty="0" smtClean="0"/>
              <a:t>).</a:t>
            </a:r>
          </a:p>
          <a:p>
            <a:endParaRPr lang="en-US" dirty="0" smtClean="0"/>
          </a:p>
          <a:p>
            <a:r>
              <a:rPr lang="en-US" b="1" dirty="0" smtClean="0">
                <a:solidFill>
                  <a:srgbClr val="00B050"/>
                </a:solidFill>
              </a:rPr>
              <a:t>Buick Gran </a:t>
            </a:r>
            <a:r>
              <a:rPr lang="en-US" b="1" dirty="0">
                <a:solidFill>
                  <a:srgbClr val="00B050"/>
                </a:solidFill>
              </a:rPr>
              <a:t>Sport </a:t>
            </a:r>
            <a:r>
              <a:rPr lang="en-US" b="1" dirty="0">
                <a:solidFill>
                  <a:srgbClr val="FF0000"/>
                </a:solidFill>
              </a:rPr>
              <a:t>1965</a:t>
            </a:r>
            <a:r>
              <a:rPr lang="en-US" dirty="0"/>
              <a:t> (mid year) </a:t>
            </a:r>
            <a:r>
              <a:rPr lang="en-US" dirty="0" smtClean="0"/>
              <a:t>w/401 with 325 HP.</a:t>
            </a:r>
          </a:p>
          <a:p>
            <a:endParaRPr lang="en-US" dirty="0" smtClean="0"/>
          </a:p>
          <a:p>
            <a:r>
              <a:rPr lang="en-US" b="1" dirty="0" smtClean="0">
                <a:solidFill>
                  <a:srgbClr val="00B050"/>
                </a:solidFill>
              </a:rPr>
              <a:t>Dodge </a:t>
            </a:r>
            <a:r>
              <a:rPr lang="en-US" b="1" dirty="0">
                <a:solidFill>
                  <a:srgbClr val="00B050"/>
                </a:solidFill>
              </a:rPr>
              <a:t>Coronet </a:t>
            </a:r>
            <a:r>
              <a:rPr lang="en-US" b="1" dirty="0" smtClean="0">
                <a:solidFill>
                  <a:srgbClr val="FF0000"/>
                </a:solidFill>
              </a:rPr>
              <a:t>1965</a:t>
            </a:r>
            <a:r>
              <a:rPr lang="en-US" b="1" dirty="0" smtClean="0">
                <a:solidFill>
                  <a:srgbClr val="00B050"/>
                </a:solidFill>
              </a:rPr>
              <a:t> </a:t>
            </a:r>
            <a:r>
              <a:rPr lang="en-US" dirty="0" smtClean="0"/>
              <a:t>w/426 with </a:t>
            </a:r>
            <a:r>
              <a:rPr lang="en-US" dirty="0"/>
              <a:t>365 HP </a:t>
            </a:r>
            <a:r>
              <a:rPr lang="en-US" dirty="0" smtClean="0"/>
              <a:t>and with </a:t>
            </a:r>
            <a:r>
              <a:rPr lang="en-US" dirty="0"/>
              <a:t>425 HP version not considered </a:t>
            </a:r>
            <a:r>
              <a:rPr lang="en-US" dirty="0" err="1"/>
              <a:t>streetable</a:t>
            </a:r>
            <a:r>
              <a:rPr lang="en-US" dirty="0"/>
              <a:t>.</a:t>
            </a:r>
          </a:p>
          <a:p>
            <a:pPr marL="0" indent="0">
              <a:buNone/>
            </a:pPr>
            <a:endParaRPr lang="en-US" dirty="0"/>
          </a:p>
          <a:p>
            <a:r>
              <a:rPr lang="en-US" b="1" dirty="0" smtClean="0">
                <a:solidFill>
                  <a:srgbClr val="00B050"/>
                </a:solidFill>
              </a:rPr>
              <a:t>Dodge </a:t>
            </a:r>
            <a:r>
              <a:rPr lang="en-US" b="1" dirty="0">
                <a:solidFill>
                  <a:srgbClr val="00B050"/>
                </a:solidFill>
              </a:rPr>
              <a:t>Coronet and </a:t>
            </a:r>
            <a:r>
              <a:rPr lang="en-US" b="1" dirty="0" smtClean="0">
                <a:solidFill>
                  <a:srgbClr val="00B050"/>
                </a:solidFill>
              </a:rPr>
              <a:t>Charger </a:t>
            </a:r>
            <a:r>
              <a:rPr lang="en-US" b="1" dirty="0" smtClean="0">
                <a:solidFill>
                  <a:srgbClr val="FF0000"/>
                </a:solidFill>
              </a:rPr>
              <a:t>1966</a:t>
            </a:r>
            <a:r>
              <a:rPr lang="en-US" b="1" dirty="0" smtClean="0">
                <a:solidFill>
                  <a:srgbClr val="00B050"/>
                </a:solidFill>
              </a:rPr>
              <a:t> </a:t>
            </a:r>
            <a:r>
              <a:rPr lang="en-US" dirty="0"/>
              <a:t>w/383 cubic inch and the 426 cubic inch Street Hemi.</a:t>
            </a:r>
          </a:p>
          <a:p>
            <a:pPr marL="0" indent="0">
              <a:buNone/>
            </a:pPr>
            <a:endParaRPr lang="en-US" dirty="0"/>
          </a:p>
          <a:p>
            <a:r>
              <a:rPr lang="en-US" b="1" dirty="0" smtClean="0">
                <a:solidFill>
                  <a:srgbClr val="00B050"/>
                </a:solidFill>
              </a:rPr>
              <a:t>Plymouth Belvedere/Satellite </a:t>
            </a:r>
            <a:r>
              <a:rPr lang="en-US" b="1" dirty="0">
                <a:solidFill>
                  <a:srgbClr val="FF0000"/>
                </a:solidFill>
              </a:rPr>
              <a:t>1966</a:t>
            </a:r>
            <a:r>
              <a:rPr lang="en-US" dirty="0" smtClean="0"/>
              <a:t> </a:t>
            </a:r>
            <a:r>
              <a:rPr lang="en-US" dirty="0"/>
              <a:t>also had the 426 cubic inch Street Hemi option.</a:t>
            </a:r>
          </a:p>
          <a:p>
            <a:pPr marL="0" indent="0">
              <a:buNone/>
            </a:pPr>
            <a:endParaRPr lang="en-US" dirty="0"/>
          </a:p>
          <a:p>
            <a:r>
              <a:rPr lang="en-US" b="1" dirty="0" smtClean="0">
                <a:solidFill>
                  <a:srgbClr val="00B050"/>
                </a:solidFill>
              </a:rPr>
              <a:t>Plymouth </a:t>
            </a:r>
            <a:r>
              <a:rPr lang="en-US" b="1" dirty="0">
                <a:solidFill>
                  <a:srgbClr val="00B050"/>
                </a:solidFill>
              </a:rPr>
              <a:t>Road Runner </a:t>
            </a:r>
            <a:r>
              <a:rPr lang="en-US" b="1" dirty="0">
                <a:solidFill>
                  <a:srgbClr val="FF0000"/>
                </a:solidFill>
              </a:rPr>
              <a:t>1968</a:t>
            </a:r>
            <a:r>
              <a:rPr lang="en-US" dirty="0"/>
              <a:t> </a:t>
            </a:r>
            <a:r>
              <a:rPr lang="en-US" dirty="0" smtClean="0"/>
              <a:t>w/383 </a:t>
            </a:r>
            <a:r>
              <a:rPr lang="en-US" dirty="0"/>
              <a:t>cubic inch with 335 HP and with base price only $2,986 </a:t>
            </a:r>
          </a:p>
          <a:p>
            <a:endParaRPr lang="en-US" dirty="0" smtClean="0"/>
          </a:p>
          <a:p>
            <a:endParaRPr lang="en-US" dirty="0" smtClean="0"/>
          </a:p>
        </p:txBody>
      </p:sp>
    </p:spTree>
    <p:extLst>
      <p:ext uri="{BB962C8B-B14F-4D97-AF65-F5344CB8AC3E}">
        <p14:creationId xmlns:p14="http://schemas.microsoft.com/office/powerpoint/2010/main" val="298553406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1968 Plymouth Road Runner</a:t>
            </a:r>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1295400"/>
            <a:ext cx="7315200" cy="4864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5184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Muscle Cars</a:t>
            </a:r>
            <a:endParaRPr lang="en-US" dirty="0"/>
          </a:p>
        </p:txBody>
      </p:sp>
      <p:sp>
        <p:nvSpPr>
          <p:cNvPr id="3" name="Content Placeholder 2"/>
          <p:cNvSpPr>
            <a:spLocks noGrp="1"/>
          </p:cNvSpPr>
          <p:nvPr>
            <p:ph idx="1"/>
          </p:nvPr>
        </p:nvSpPr>
        <p:spPr>
          <a:xfrm>
            <a:off x="381000" y="1295400"/>
            <a:ext cx="8305800" cy="4830763"/>
          </a:xfrm>
        </p:spPr>
        <p:txBody>
          <a:bodyPr>
            <a:normAutofit fontScale="92500" lnSpcReduction="20000"/>
          </a:bodyPr>
          <a:lstStyle/>
          <a:p>
            <a:r>
              <a:rPr lang="en-US" dirty="0" smtClean="0"/>
              <a:t>1966 </a:t>
            </a:r>
            <a:r>
              <a:rPr lang="en-US" dirty="0" smtClean="0">
                <a:solidFill>
                  <a:srgbClr val="FF0000"/>
                </a:solidFill>
              </a:rPr>
              <a:t>Ford </a:t>
            </a:r>
            <a:r>
              <a:rPr lang="en-US" dirty="0" err="1" smtClean="0">
                <a:solidFill>
                  <a:srgbClr val="FF0000"/>
                </a:solidFill>
              </a:rPr>
              <a:t>Fairlane</a:t>
            </a:r>
            <a:r>
              <a:rPr lang="en-US" dirty="0" smtClean="0">
                <a:solidFill>
                  <a:srgbClr val="FF0000"/>
                </a:solidFill>
              </a:rPr>
              <a:t> </a:t>
            </a:r>
            <a:r>
              <a:rPr lang="en-US" dirty="0"/>
              <a:t>w/390 </a:t>
            </a:r>
            <a:r>
              <a:rPr lang="en-US" dirty="0" smtClean="0"/>
              <a:t>with 335 HP and option w/427 with 425 HP.</a:t>
            </a:r>
          </a:p>
          <a:p>
            <a:endParaRPr lang="en-US" dirty="0" smtClean="0"/>
          </a:p>
          <a:p>
            <a:r>
              <a:rPr lang="en-US" dirty="0" smtClean="0"/>
              <a:t>1965 </a:t>
            </a:r>
            <a:r>
              <a:rPr lang="en-US" dirty="0" smtClean="0">
                <a:solidFill>
                  <a:srgbClr val="FF0000"/>
                </a:solidFill>
              </a:rPr>
              <a:t>Mercury Comet </a:t>
            </a:r>
            <a:r>
              <a:rPr lang="en-US" dirty="0" smtClean="0"/>
              <a:t>Cyclone GT w/390 with 335 HP and option 427 with 425 HP.</a:t>
            </a:r>
          </a:p>
          <a:p>
            <a:endParaRPr lang="en-US" dirty="0" smtClean="0"/>
          </a:p>
          <a:p>
            <a:r>
              <a:rPr lang="en-US" dirty="0"/>
              <a:t>AMC gained some muscle-car credibility in 1967</a:t>
            </a:r>
          </a:p>
          <a:p>
            <a:pPr lvl="1"/>
            <a:r>
              <a:rPr lang="en-US" dirty="0">
                <a:solidFill>
                  <a:srgbClr val="FF0000"/>
                </a:solidFill>
              </a:rPr>
              <a:t>Marlin</a:t>
            </a:r>
            <a:r>
              <a:rPr lang="en-US" dirty="0"/>
              <a:t> w/new 280 HP, 343 </a:t>
            </a:r>
            <a:r>
              <a:rPr lang="en-US" dirty="0" smtClean="0"/>
              <a:t>Typhoon </a:t>
            </a:r>
            <a:r>
              <a:rPr lang="en-US" dirty="0"/>
              <a:t>V8 engine</a:t>
            </a:r>
          </a:p>
          <a:p>
            <a:pPr lvl="1"/>
            <a:r>
              <a:rPr lang="en-US" dirty="0">
                <a:solidFill>
                  <a:srgbClr val="FF0000"/>
                </a:solidFill>
              </a:rPr>
              <a:t>Rebel</a:t>
            </a:r>
            <a:r>
              <a:rPr lang="en-US" dirty="0"/>
              <a:t> w/new 280 HP, 343 </a:t>
            </a:r>
            <a:r>
              <a:rPr lang="en-US" dirty="0" smtClean="0"/>
              <a:t>Typhoon </a:t>
            </a:r>
            <a:r>
              <a:rPr lang="en-US" dirty="0"/>
              <a:t>V8 engine and 315 HP, 390 cubic inch base price only $2996.  Red, White, Blue paint job</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897264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AMC Rebel</a:t>
            </a:r>
            <a:endParaRPr lang="en-US" dirty="0"/>
          </a:p>
        </p:txBody>
      </p:sp>
      <p:pic>
        <p:nvPicPr>
          <p:cNvPr id="4" name="Content Placeholder 3" descr="http://cache.desktopnexus.com/thumbnails/1531664-bigthumbnail.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66800" y="1600200"/>
            <a:ext cx="7162800" cy="4267200"/>
          </a:xfrm>
          <a:prstGeom prst="rect">
            <a:avLst/>
          </a:prstGeom>
          <a:noFill/>
          <a:ln>
            <a:noFill/>
          </a:ln>
        </p:spPr>
      </p:pic>
    </p:spTree>
    <p:extLst>
      <p:ext uri="{BB962C8B-B14F-4D97-AF65-F5344CB8AC3E}">
        <p14:creationId xmlns:p14="http://schemas.microsoft.com/office/powerpoint/2010/main" val="26759036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Advertising</a:t>
            </a:r>
            <a:endParaRPr lang="en-US" dirty="0"/>
          </a:p>
        </p:txBody>
      </p:sp>
      <p:sp>
        <p:nvSpPr>
          <p:cNvPr id="3" name="Content Placeholder 2"/>
          <p:cNvSpPr>
            <a:spLocks noGrp="1"/>
          </p:cNvSpPr>
          <p:nvPr>
            <p:ph idx="1"/>
          </p:nvPr>
        </p:nvSpPr>
        <p:spPr>
          <a:xfrm>
            <a:off x="381000" y="1295400"/>
            <a:ext cx="8305800" cy="4830763"/>
          </a:xfrm>
        </p:spPr>
        <p:txBody>
          <a:bodyPr>
            <a:normAutofit fontScale="92500" lnSpcReduction="20000"/>
          </a:bodyPr>
          <a:lstStyle/>
          <a:p>
            <a:r>
              <a:rPr lang="en-US" dirty="0" smtClean="0"/>
              <a:t>Commercials were seen with tigers.</a:t>
            </a:r>
          </a:p>
          <a:p>
            <a:pPr marL="0" indent="0">
              <a:buNone/>
            </a:pPr>
            <a:endParaRPr lang="en-US" dirty="0" smtClean="0"/>
          </a:p>
          <a:p>
            <a:r>
              <a:rPr lang="en-US" dirty="0" smtClean="0"/>
              <a:t>Commercial </a:t>
            </a:r>
            <a:r>
              <a:rPr lang="en-US" dirty="0"/>
              <a:t>advertising </a:t>
            </a:r>
            <a:r>
              <a:rPr lang="en-US" dirty="0" smtClean="0"/>
              <a:t>1965 </a:t>
            </a:r>
            <a:r>
              <a:rPr lang="en-US" dirty="0"/>
              <a:t>GTO </a:t>
            </a:r>
            <a:r>
              <a:rPr lang="en-US" dirty="0" smtClean="0"/>
              <a:t>- girls </a:t>
            </a:r>
            <a:r>
              <a:rPr lang="en-US" dirty="0"/>
              <a:t>were often seen driving the GTO, the announcer stated G-T-O wasn't meant to mean "Girls Take Over</a:t>
            </a:r>
            <a:r>
              <a:rPr lang="en-US" dirty="0" smtClean="0"/>
              <a:t>.“</a:t>
            </a:r>
          </a:p>
          <a:p>
            <a:pPr marL="0" indent="0">
              <a:buNone/>
            </a:pPr>
            <a:r>
              <a:rPr lang="en-US" dirty="0" smtClean="0"/>
              <a:t> </a:t>
            </a:r>
          </a:p>
          <a:p>
            <a:r>
              <a:rPr lang="en-US" b="1" dirty="0" smtClean="0"/>
              <a:t>Jokesters </a:t>
            </a:r>
            <a:r>
              <a:rPr lang="en-US" b="1" dirty="0"/>
              <a:t>of the time also claimed that GTO stood for "Gas, </a:t>
            </a:r>
            <a:r>
              <a:rPr lang="en-US" b="1" dirty="0" smtClean="0"/>
              <a:t>Tires, Oil”.</a:t>
            </a:r>
          </a:p>
          <a:p>
            <a:pPr marL="0" indent="0">
              <a:buNone/>
            </a:pPr>
            <a:endParaRPr lang="en-US" b="1" dirty="0" smtClean="0"/>
          </a:p>
          <a:p>
            <a:r>
              <a:rPr lang="en-US" b="1" dirty="0" smtClean="0"/>
              <a:t>Fans </a:t>
            </a:r>
            <a:r>
              <a:rPr lang="en-US" b="1" dirty="0"/>
              <a:t>and owners of the Pontiac GTO proudly call their favorite car a "</a:t>
            </a:r>
            <a:r>
              <a:rPr lang="en-US" b="1" dirty="0" smtClean="0"/>
              <a:t>Goat“</a:t>
            </a:r>
          </a:p>
          <a:p>
            <a:endParaRPr lang="en-US" dirty="0"/>
          </a:p>
        </p:txBody>
      </p:sp>
    </p:spTree>
    <p:extLst>
      <p:ext uri="{BB962C8B-B14F-4D97-AF65-F5344CB8AC3E}">
        <p14:creationId xmlns:p14="http://schemas.microsoft.com/office/powerpoint/2010/main" val="333242293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b="1" dirty="0" smtClean="0">
                <a:solidFill>
                  <a:srgbClr val="FF0000"/>
                </a:solidFill>
              </a:rPr>
              <a:t>GTO Tiger</a:t>
            </a:r>
            <a:endParaRPr lang="en-US" b="1" dirty="0">
              <a:solidFill>
                <a:srgbClr val="FF0000"/>
              </a:solidFill>
            </a:endParaRP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0964" y="838200"/>
            <a:ext cx="4498975"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963612"/>
            <a:ext cx="3014663"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3886200"/>
            <a:ext cx="2171700" cy="28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33547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3678</TotalTime>
  <Words>5454</Words>
  <Application>Microsoft Office PowerPoint</Application>
  <PresentationFormat>On-screen Show (4:3)</PresentationFormat>
  <Paragraphs>787</Paragraphs>
  <Slides>119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119</vt:i4>
      </vt:variant>
    </vt:vector>
  </HeadingPairs>
  <TitlesOfParts>
    <vt:vector size="122" baseType="lpstr">
      <vt:lpstr>Arial</vt:lpstr>
      <vt:lpstr>Calibri</vt:lpstr>
      <vt:lpstr>Office Theme</vt:lpstr>
      <vt:lpstr>The American Automobile  “A Brief History” Part 3 The Interstate System Tail Fins and Compacts Muscle Car Era 1970 Oil Embargo</vt:lpstr>
      <vt:lpstr>Course Outline</vt:lpstr>
      <vt:lpstr>Post War Labor Relations</vt:lpstr>
      <vt:lpstr>Peace Has its Problems</vt:lpstr>
      <vt:lpstr>Peace Has its Problems</vt:lpstr>
      <vt:lpstr>1940’s Highlights</vt:lpstr>
      <vt:lpstr>1940’s Highlights</vt:lpstr>
      <vt:lpstr>1945 Studebaker</vt:lpstr>
      <vt:lpstr>1947 Studebaker Commander </vt:lpstr>
      <vt:lpstr>1940’s Highlights</vt:lpstr>
      <vt:lpstr>1947-49 Playboy Convertible</vt:lpstr>
      <vt:lpstr>Henry J. Kaiser</vt:lpstr>
      <vt:lpstr>1949 Kaiser Deluxe</vt:lpstr>
      <vt:lpstr>Frazer 1949</vt:lpstr>
      <vt:lpstr>1949  Henry J   1951</vt:lpstr>
      <vt:lpstr>Preston Tucker</vt:lpstr>
      <vt:lpstr>Tucker Torpedo 1948</vt:lpstr>
      <vt:lpstr>Tucker Torpedo 1948</vt:lpstr>
      <vt:lpstr>Tucker Torpedo 1948</vt:lpstr>
      <vt:lpstr>Tucker Torpedo 1948</vt:lpstr>
      <vt:lpstr>Crosley Corporation</vt:lpstr>
      <vt:lpstr>Crosley Car 1947</vt:lpstr>
      <vt:lpstr>Crosley Car 1948</vt:lpstr>
      <vt:lpstr>1949 Ford Coupe and Sedan</vt:lpstr>
      <vt:lpstr>1940 Mercury Eight (1st Gen 39-40)</vt:lpstr>
      <vt:lpstr>1948 Mercury Eight (2nd  Gen 41-48)</vt:lpstr>
      <vt:lpstr>1949 Mercury Eight (3rd   Gen 49-51)</vt:lpstr>
      <vt:lpstr>1940 Lincoln El Series</vt:lpstr>
      <vt:lpstr>1949 Lincoln Eight Sport Coupe</vt:lpstr>
      <vt:lpstr>1949 Chrysler Windser</vt:lpstr>
      <vt:lpstr>1940 Desoto</vt:lpstr>
      <vt:lpstr>1949 Desoto S-13 Custom</vt:lpstr>
      <vt:lpstr>1949 Dodge Wayfarer Coupe</vt:lpstr>
      <vt:lpstr>1949 Dodge Coronet (D30)</vt:lpstr>
      <vt:lpstr>1949 Plymouth Special Deluxe</vt:lpstr>
      <vt:lpstr>The Broad Highway</vt:lpstr>
      <vt:lpstr>The Toll Roads</vt:lpstr>
      <vt:lpstr>The Toll Roads</vt:lpstr>
      <vt:lpstr>Interstate Highway Act of 1956</vt:lpstr>
      <vt:lpstr>Interstate Highway Act of 1956</vt:lpstr>
      <vt:lpstr>Interstate Highway Act of 1956</vt:lpstr>
      <vt:lpstr>A rural stretch of I-5 in California; two lanes in each direction are separated by a large grassy median and  cross-traffic is limited to overpasses and underpasses</vt:lpstr>
      <vt:lpstr>1955 map: The planned status of U.S Highways in 1965, as a result of the developing Interstate Highway System</vt:lpstr>
      <vt:lpstr>PowerPoint Presentation</vt:lpstr>
      <vt:lpstr>1950’s</vt:lpstr>
      <vt:lpstr>Average Retail Price of Passenger Cars</vt:lpstr>
      <vt:lpstr>1954 Mergers – 2 Companies Same Sales </vt:lpstr>
      <vt:lpstr>1956 Packard 400</vt:lpstr>
      <vt:lpstr>1957 Studebaker Golden Hawk</vt:lpstr>
      <vt:lpstr>1963 Studebaker Lark</vt:lpstr>
      <vt:lpstr>1955 Nash Ambassador</vt:lpstr>
      <vt:lpstr>1955 Hudson Hornet</vt:lpstr>
      <vt:lpstr>Big Three</vt:lpstr>
      <vt:lpstr>Car Sales 1950-1979</vt:lpstr>
      <vt:lpstr>Coming of the Compacts</vt:lpstr>
      <vt:lpstr>1955 Nash Rambler</vt:lpstr>
      <vt:lpstr>Coming of the Compacts</vt:lpstr>
      <vt:lpstr>Coming of the Compacts</vt:lpstr>
      <vt:lpstr>1960 Chevrolet Corvair</vt:lpstr>
      <vt:lpstr>Compact Cars: Pontiac Tempest, Plymouth Valiant, Mercury Comet, Ford Falcon, Dodge Dart, Chevrolet Corvair</vt:lpstr>
      <vt:lpstr>1953-1959</vt:lpstr>
      <vt:lpstr>1954 and 1955 Chevrolet Bel Air</vt:lpstr>
      <vt:lpstr>1957 Chevrolet Bel Air</vt:lpstr>
      <vt:lpstr>Chevrolet Corvette</vt:lpstr>
      <vt:lpstr>1953 Corvette</vt:lpstr>
      <vt:lpstr>1956 Corvette</vt:lpstr>
      <vt:lpstr>Ford Thunderbird</vt:lpstr>
      <vt:lpstr>First generation (1955–1957)</vt:lpstr>
      <vt:lpstr>First generation (1955–1957)</vt:lpstr>
      <vt:lpstr>First generation (1955–1957)</vt:lpstr>
      <vt:lpstr>First generation (1955–1957)</vt:lpstr>
      <vt:lpstr>1958 Ford Thunderbird</vt:lpstr>
      <vt:lpstr>AMC AMX: two-seat GT-style sports car produced by American Motors Corporation 1968 through 1970.</vt:lpstr>
      <vt:lpstr>1950’s Highlights</vt:lpstr>
      <vt:lpstr>1950’s Highlights</vt:lpstr>
      <vt:lpstr>1959 Datsun 310 Bluebird</vt:lpstr>
      <vt:lpstr>1960 Toyota Celica</vt:lpstr>
      <vt:lpstr>1958 Ford Edsel</vt:lpstr>
      <vt:lpstr>1960’s Highlights</vt:lpstr>
      <vt:lpstr>1961 Buick Special, Oldsmobile F-85, Pontiac Tempest, Dodge Lancer</vt:lpstr>
      <vt:lpstr>1961 Chevrolet Impala SS</vt:lpstr>
      <vt:lpstr>1964 Chevrolet Impala SS</vt:lpstr>
      <vt:lpstr>1960’s Highlights</vt:lpstr>
      <vt:lpstr>Hi-Performance Automobiles</vt:lpstr>
      <vt:lpstr>1949 Oldsmobile Rocket 88</vt:lpstr>
      <vt:lpstr>1955 Chrysler 300 (Gross HP = 300) </vt:lpstr>
      <vt:lpstr>1964 Pontiac GTO</vt:lpstr>
      <vt:lpstr>1964 GTO Hardtop</vt:lpstr>
      <vt:lpstr>Advertising</vt:lpstr>
      <vt:lpstr>1966 and 1967 GTO</vt:lpstr>
      <vt:lpstr>Muscle Cars</vt:lpstr>
      <vt:lpstr>Oldsmobile 442</vt:lpstr>
      <vt:lpstr>1964 Oldsmobile 442</vt:lpstr>
      <vt:lpstr>Other Muscle Cars</vt:lpstr>
      <vt:lpstr>1968 Plymouth Road Runner</vt:lpstr>
      <vt:lpstr>Other Muscle Cars</vt:lpstr>
      <vt:lpstr>AMC Rebel</vt:lpstr>
      <vt:lpstr>Advertising</vt:lpstr>
      <vt:lpstr>GTO Tiger</vt:lpstr>
      <vt:lpstr>Car Songs in 60’s</vt:lpstr>
      <vt:lpstr>Pony Car History - America's Smaller Muscle Cars</vt:lpstr>
      <vt:lpstr>First generation (1964–1973) Ford Mustang</vt:lpstr>
      <vt:lpstr>Mustang</vt:lpstr>
      <vt:lpstr>1964 Ford Mustang</vt:lpstr>
      <vt:lpstr>1964 Ford Mustang</vt:lpstr>
      <vt:lpstr>Ford Mustang GTA Fastback 1967</vt:lpstr>
      <vt:lpstr>1967 Pontiac Firebird</vt:lpstr>
      <vt:lpstr>1967 Chevrolet Camaro</vt:lpstr>
      <vt:lpstr>1964 Plymouth Barracuda (End 1974)</vt:lpstr>
      <vt:lpstr>1970 Dodge Challenger (End 1974)</vt:lpstr>
      <vt:lpstr>1967 AMC Javelin (End 1974)</vt:lpstr>
      <vt:lpstr>Second generation (1974–1978) Mustang</vt:lpstr>
      <vt:lpstr>1974 Ford Mustang II 1978 Ford Mustang Cobra</vt:lpstr>
      <vt:lpstr>Muscle Car Demise</vt:lpstr>
      <vt:lpstr>Muscle Car Demise</vt:lpstr>
      <vt:lpstr>Muscle Car Demise</vt:lpstr>
      <vt:lpstr>Sub-Compact Cars</vt:lpstr>
      <vt:lpstr>Sub-Compact Cars</vt:lpstr>
      <vt:lpstr>1971 Ford Pinto, Chevrolet Vega, AMC Gremlin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American Performance and Muscle Cars</dc:title>
  <dc:creator>Madeline</dc:creator>
  <cp:lastModifiedBy>Klishis, Michelle</cp:lastModifiedBy>
  <cp:revision>115</cp:revision>
  <cp:lastPrinted>2014-10-07T12:05:15Z</cp:lastPrinted>
  <dcterms:created xsi:type="dcterms:W3CDTF">2014-06-30T18:13:56Z</dcterms:created>
  <dcterms:modified xsi:type="dcterms:W3CDTF">2019-12-05T16:59:20Z</dcterms:modified>
</cp:coreProperties>
</file>