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455" r:id="rId3"/>
    <p:sldId id="547" r:id="rId4"/>
    <p:sldId id="527" r:id="rId5"/>
    <p:sldId id="529" r:id="rId6"/>
    <p:sldId id="528" r:id="rId7"/>
    <p:sldId id="530" r:id="rId8"/>
    <p:sldId id="533" r:id="rId9"/>
    <p:sldId id="466" r:id="rId10"/>
    <p:sldId id="467" r:id="rId11"/>
    <p:sldId id="468" r:id="rId12"/>
    <p:sldId id="469" r:id="rId13"/>
    <p:sldId id="470" r:id="rId14"/>
    <p:sldId id="471" r:id="rId15"/>
    <p:sldId id="472" r:id="rId16"/>
    <p:sldId id="473" r:id="rId17"/>
    <p:sldId id="474" r:id="rId18"/>
    <p:sldId id="475" r:id="rId19"/>
    <p:sldId id="548" r:id="rId20"/>
    <p:sldId id="500" r:id="rId21"/>
    <p:sldId id="501" r:id="rId22"/>
    <p:sldId id="476" r:id="rId23"/>
    <p:sldId id="551" r:id="rId24"/>
    <p:sldId id="556" r:id="rId25"/>
    <p:sldId id="557" r:id="rId26"/>
    <p:sldId id="550" r:id="rId27"/>
    <p:sldId id="502" r:id="rId28"/>
    <p:sldId id="504" r:id="rId29"/>
    <p:sldId id="477" r:id="rId30"/>
    <p:sldId id="558" r:id="rId31"/>
    <p:sldId id="505" r:id="rId32"/>
    <p:sldId id="506" r:id="rId33"/>
    <p:sldId id="507" r:id="rId34"/>
    <p:sldId id="508" r:id="rId35"/>
    <p:sldId id="509" r:id="rId36"/>
    <p:sldId id="510" r:id="rId37"/>
    <p:sldId id="511" r:id="rId38"/>
    <p:sldId id="512" r:id="rId39"/>
    <p:sldId id="526" r:id="rId40"/>
    <p:sldId id="514" r:id="rId41"/>
    <p:sldId id="552" r:id="rId42"/>
    <p:sldId id="489" r:id="rId43"/>
    <p:sldId id="538" r:id="rId44"/>
    <p:sldId id="539" r:id="rId45"/>
    <p:sldId id="540" r:id="rId46"/>
    <p:sldId id="541" r:id="rId47"/>
    <p:sldId id="542" r:id="rId48"/>
    <p:sldId id="543" r:id="rId49"/>
    <p:sldId id="544" r:id="rId50"/>
    <p:sldId id="553" r:id="rId51"/>
    <p:sldId id="555" r:id="rId52"/>
    <p:sldId id="554" r:id="rId53"/>
    <p:sldId id="534" r:id="rId54"/>
    <p:sldId id="535" r:id="rId55"/>
    <p:sldId id="515" r:id="rId56"/>
    <p:sldId id="491" r:id="rId57"/>
    <p:sldId id="492" r:id="rId58"/>
    <p:sldId id="493" r:id="rId59"/>
    <p:sldId id="536" r:id="rId60"/>
    <p:sldId id="517" r:id="rId61"/>
    <p:sldId id="496" r:id="rId62"/>
    <p:sldId id="537" r:id="rId63"/>
    <p:sldId id="497" r:id="rId64"/>
    <p:sldId id="546" r:id="rId65"/>
    <p:sldId id="520" r:id="rId66"/>
    <p:sldId id="443" r:id="rId67"/>
    <p:sldId id="460" r:id="rId68"/>
    <p:sldId id="521" r:id="rId69"/>
    <p:sldId id="522" r:id="rId70"/>
    <p:sldId id="549" r:id="rId71"/>
    <p:sldId id="523" r:id="rId72"/>
    <p:sldId id="525" r:id="rId73"/>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0"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952" y="-96"/>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0230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40" y="0"/>
            <a:ext cx="4002300" cy="350520"/>
          </a:xfrm>
          <a:prstGeom prst="rect">
            <a:avLst/>
          </a:prstGeom>
        </p:spPr>
        <p:txBody>
          <a:bodyPr vert="horz" lIns="91440" tIns="45720" rIns="91440" bIns="45720" rtlCol="0"/>
          <a:lstStyle>
            <a:lvl1pPr algn="r">
              <a:defRPr sz="1200"/>
            </a:lvl1pPr>
          </a:lstStyle>
          <a:p>
            <a:fld id="{83EC3C0A-CE41-4402-95F0-72BBEDB1C0DE}" type="datetimeFigureOut">
              <a:rPr lang="en-US" smtClean="0"/>
              <a:t>7/24/2019</a:t>
            </a:fld>
            <a:endParaRPr lang="en-US" dirty="0"/>
          </a:p>
        </p:txBody>
      </p:sp>
      <p:sp>
        <p:nvSpPr>
          <p:cNvPr id="4" name="Footer Placeholder 3"/>
          <p:cNvSpPr>
            <a:spLocks noGrp="1"/>
          </p:cNvSpPr>
          <p:nvPr>
            <p:ph type="ftr" sz="quarter" idx="2"/>
          </p:nvPr>
        </p:nvSpPr>
        <p:spPr>
          <a:xfrm>
            <a:off x="2" y="6658663"/>
            <a:ext cx="4002300"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58663"/>
            <a:ext cx="4002300" cy="350520"/>
          </a:xfrm>
          <a:prstGeom prst="rect">
            <a:avLst/>
          </a:prstGeom>
        </p:spPr>
        <p:txBody>
          <a:bodyPr vert="horz" lIns="91440" tIns="45720" rIns="91440" bIns="45720" rtlCol="0" anchor="b"/>
          <a:lstStyle>
            <a:lvl1pPr algn="r">
              <a:defRPr sz="1200"/>
            </a:lvl1pPr>
          </a:lstStyle>
          <a:p>
            <a:fld id="{1C254546-DA2E-484F-9BA4-CD99A3F0C378}" type="slidenum">
              <a:rPr lang="en-US" smtClean="0"/>
              <a:t>‹#›</a:t>
            </a:fld>
            <a:endParaRPr lang="en-US"/>
          </a:p>
        </p:txBody>
      </p:sp>
    </p:spTree>
    <p:extLst>
      <p:ext uri="{BB962C8B-B14F-4D97-AF65-F5344CB8AC3E}">
        <p14:creationId xmlns:p14="http://schemas.microsoft.com/office/powerpoint/2010/main" val="368820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0230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40" y="0"/>
            <a:ext cx="4002300" cy="350520"/>
          </a:xfrm>
          <a:prstGeom prst="rect">
            <a:avLst/>
          </a:prstGeom>
        </p:spPr>
        <p:txBody>
          <a:bodyPr vert="horz" lIns="91440" tIns="45720" rIns="91440" bIns="45720" rtlCol="0"/>
          <a:lstStyle>
            <a:lvl1pPr algn="r">
              <a:defRPr sz="1200"/>
            </a:lvl1pPr>
          </a:lstStyle>
          <a:p>
            <a:fld id="{FA9329DE-2E92-4F92-ADC7-157BAEB04A2F}" type="datetimeFigureOut">
              <a:rPr lang="en-US" smtClean="0"/>
              <a:t>7/24/2019</a:t>
            </a:fld>
            <a:endParaRPr lang="en-US"/>
          </a:p>
        </p:txBody>
      </p:sp>
      <p:sp>
        <p:nvSpPr>
          <p:cNvPr id="4" name="Slide Image Placeholder 3"/>
          <p:cNvSpPr>
            <a:spLocks noGrp="1" noRot="1" noChangeAspect="1"/>
          </p:cNvSpPr>
          <p:nvPr>
            <p:ph type="sldImg" idx="2"/>
          </p:nvPr>
        </p:nvSpPr>
        <p:spPr>
          <a:xfrm>
            <a:off x="2865438" y="525463"/>
            <a:ext cx="3506787"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58663"/>
            <a:ext cx="4002300"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58663"/>
            <a:ext cx="4002300" cy="350520"/>
          </a:xfrm>
          <a:prstGeom prst="rect">
            <a:avLst/>
          </a:prstGeom>
        </p:spPr>
        <p:txBody>
          <a:bodyPr vert="horz" lIns="91440" tIns="45720" rIns="91440" bIns="45720" rtlCol="0" anchor="b"/>
          <a:lstStyle>
            <a:lvl1pPr algn="r">
              <a:defRPr sz="1200"/>
            </a:lvl1pPr>
          </a:lstStyle>
          <a:p>
            <a:fld id="{96ADB891-DCAC-49F6-8FF6-2BDABF6B19EA}" type="slidenum">
              <a:rPr lang="en-US" smtClean="0"/>
              <a:t>‹#›</a:t>
            </a:fld>
            <a:endParaRPr lang="en-US"/>
          </a:p>
        </p:txBody>
      </p:sp>
    </p:spTree>
    <p:extLst>
      <p:ext uri="{BB962C8B-B14F-4D97-AF65-F5344CB8AC3E}">
        <p14:creationId xmlns:p14="http://schemas.microsoft.com/office/powerpoint/2010/main" val="339450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1B92B8-C2B1-4C87-86CB-5A63CBBEC9F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354841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B92B8-C2B1-4C87-86CB-5A63CBBEC9F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181371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B92B8-C2B1-4C87-86CB-5A63CBBEC9F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109245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B92B8-C2B1-4C87-86CB-5A63CBBEC9F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59848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1B92B8-C2B1-4C87-86CB-5A63CBBEC9F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301941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1B92B8-C2B1-4C87-86CB-5A63CBBEC9F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389945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1B92B8-C2B1-4C87-86CB-5A63CBBEC9FA}"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306236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B92B8-C2B1-4C87-86CB-5A63CBBEC9FA}"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240866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B92B8-C2B1-4C87-86CB-5A63CBBEC9FA}"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105713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1B92B8-C2B1-4C87-86CB-5A63CBBEC9F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42326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1B92B8-C2B1-4C87-86CB-5A63CBBEC9F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029D3-7C46-43CD-AD8E-D9A627100C00}" type="slidenum">
              <a:rPr lang="en-US" smtClean="0"/>
              <a:t>‹#›</a:t>
            </a:fld>
            <a:endParaRPr lang="en-US"/>
          </a:p>
        </p:txBody>
      </p:sp>
    </p:spTree>
    <p:extLst>
      <p:ext uri="{BB962C8B-B14F-4D97-AF65-F5344CB8AC3E}">
        <p14:creationId xmlns:p14="http://schemas.microsoft.com/office/powerpoint/2010/main" val="302501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B92B8-C2B1-4C87-86CB-5A63CBBEC9FA}" type="datetimeFigureOut">
              <a:rPr lang="en-US" smtClean="0"/>
              <a:t>7/24/2019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029D3-7C46-43CD-AD8E-D9A627100C00}" type="slidenum">
              <a:rPr lang="en-US" smtClean="0"/>
              <a:t>‹#›</a:t>
            </a:fld>
            <a:endParaRPr lang="en-US"/>
          </a:p>
        </p:txBody>
      </p:sp>
    </p:spTree>
    <p:extLst>
      <p:ext uri="{BB962C8B-B14F-4D97-AF65-F5344CB8AC3E}">
        <p14:creationId xmlns:p14="http://schemas.microsoft.com/office/powerpoint/2010/main" val="585126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File:CPRR_Sierra_Grade_@_Donner_Summit_(1869;_2003).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railroad.lindahall.org/resources/who-was-who.html#Abraham-Lincol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en.wikipedia.org/wiki/First_Transcontinental_Telegraph"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en.wikipedia.org/wiki/Brigham_You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en.wikipedia.org/wiki/Albany_Medical_Colleg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819399"/>
          </a:xfrm>
        </p:spPr>
        <p:txBody>
          <a:bodyPr>
            <a:normAutofit fontScale="90000"/>
          </a:bodyPr>
          <a:lstStyle/>
          <a:p>
            <a:r>
              <a:rPr lang="en-US" sz="3100" b="1" dirty="0" smtClean="0">
                <a:solidFill>
                  <a:srgbClr val="FF0000"/>
                </a:solidFill>
              </a:rPr>
              <a:t>The Golden Spike – Connecting East and West</a:t>
            </a:r>
            <a:br>
              <a:rPr lang="en-US" sz="3100" b="1" dirty="0" smtClean="0">
                <a:solidFill>
                  <a:srgbClr val="FF0000"/>
                </a:solidFill>
              </a:rPr>
            </a:br>
            <a:r>
              <a:rPr lang="en-US" sz="3100" b="1" dirty="0" smtClean="0"/>
              <a:t>History of the First </a:t>
            </a:r>
            <a:r>
              <a:rPr lang="en-US" sz="3100" b="1" i="1" dirty="0" smtClean="0"/>
              <a:t>Transcontinental Railroad</a:t>
            </a:r>
            <a:r>
              <a:rPr lang="en-US" sz="3100" dirty="0" smtClean="0"/>
              <a:t/>
            </a:r>
            <a:br>
              <a:rPr lang="en-US" sz="3100" dirty="0" smtClean="0"/>
            </a:br>
            <a:r>
              <a:rPr lang="en-US" sz="3100" b="1" dirty="0" smtClean="0"/>
              <a:t>OLLI Class 1 of 3</a:t>
            </a:r>
            <a:br>
              <a:rPr lang="en-US" sz="3100" b="1" dirty="0" smtClean="0"/>
            </a:br>
            <a:r>
              <a:rPr lang="en-US" sz="3100" dirty="0">
                <a:solidFill>
                  <a:srgbClr val="00B050"/>
                </a:solidFill>
              </a:rPr>
              <a:t>History </a:t>
            </a:r>
            <a:r>
              <a:rPr lang="en-US" sz="3100" dirty="0" smtClean="0">
                <a:solidFill>
                  <a:srgbClr val="00B050"/>
                </a:solidFill>
              </a:rPr>
              <a:t>Overview</a:t>
            </a:r>
            <a:br>
              <a:rPr lang="en-US" sz="3100" dirty="0" smtClean="0">
                <a:solidFill>
                  <a:srgbClr val="00B050"/>
                </a:solidFill>
              </a:rPr>
            </a:br>
            <a:r>
              <a:rPr lang="en-US" sz="3100" dirty="0" smtClean="0">
                <a:solidFill>
                  <a:srgbClr val="00B050"/>
                </a:solidFill>
              </a:rPr>
              <a:t>Union Pacific Railroad</a:t>
            </a:r>
            <a:br>
              <a:rPr lang="en-US" sz="3100" dirty="0" smtClean="0">
                <a:solidFill>
                  <a:srgbClr val="00B050"/>
                </a:solidFill>
              </a:rPr>
            </a:br>
            <a:r>
              <a:rPr lang="en-US" sz="3100" dirty="0" smtClean="0">
                <a:solidFill>
                  <a:srgbClr val="00B050"/>
                </a:solidFill>
              </a:rPr>
              <a:t>Central Pacific Railroad</a:t>
            </a:r>
            <a:br>
              <a:rPr lang="en-US" sz="3100" dirty="0" smtClean="0">
                <a:solidFill>
                  <a:srgbClr val="00B050"/>
                </a:solidFill>
              </a:rPr>
            </a:br>
            <a:r>
              <a:rPr lang="en-US" sz="3100" dirty="0" smtClean="0">
                <a:solidFill>
                  <a:srgbClr val="00B050"/>
                </a:solidFill>
              </a:rPr>
              <a:t>Pacific Railroad Act</a:t>
            </a:r>
            <a:endParaRPr lang="en-US" sz="3100" dirty="0">
              <a:solidFill>
                <a:srgbClr val="00B050"/>
              </a:solidFill>
            </a:endParaRPr>
          </a:p>
        </p:txBody>
      </p:sp>
      <p:sp>
        <p:nvSpPr>
          <p:cNvPr id="3" name="Subtitle 2"/>
          <p:cNvSpPr>
            <a:spLocks noGrp="1"/>
          </p:cNvSpPr>
          <p:nvPr>
            <p:ph type="subTitle" idx="1"/>
          </p:nvPr>
        </p:nvSpPr>
        <p:spPr>
          <a:xfrm>
            <a:off x="1371600" y="3657600"/>
            <a:ext cx="6400800" cy="2057400"/>
          </a:xfrm>
        </p:spPr>
        <p:txBody>
          <a:bodyPr>
            <a:normAutofit lnSpcReduction="10000"/>
          </a:bodyPr>
          <a:lstStyle/>
          <a:p>
            <a:pPr>
              <a:spcBef>
                <a:spcPts val="0"/>
              </a:spcBef>
            </a:pPr>
            <a:endParaRPr lang="en-US" sz="2800" b="1" dirty="0" smtClean="0">
              <a:solidFill>
                <a:schemeClr val="tx1"/>
              </a:solidFill>
            </a:endParaRPr>
          </a:p>
          <a:p>
            <a:pPr>
              <a:spcBef>
                <a:spcPts val="0"/>
              </a:spcBef>
            </a:pPr>
            <a:r>
              <a:rPr lang="en-US" sz="2800" b="1" dirty="0" smtClean="0">
                <a:solidFill>
                  <a:schemeClr val="tx1"/>
                </a:solidFill>
              </a:rPr>
              <a:t>Kenton Colvin</a:t>
            </a:r>
          </a:p>
          <a:p>
            <a:pPr>
              <a:spcBef>
                <a:spcPts val="0"/>
              </a:spcBef>
            </a:pPr>
            <a:r>
              <a:rPr lang="en-US" sz="2800" dirty="0" smtClean="0">
                <a:solidFill>
                  <a:srgbClr val="FF0000"/>
                </a:solidFill>
              </a:rPr>
              <a:t>Mon Valley Railroad Historical Society</a:t>
            </a:r>
          </a:p>
          <a:p>
            <a:pPr>
              <a:spcBef>
                <a:spcPts val="0"/>
              </a:spcBef>
            </a:pPr>
            <a:r>
              <a:rPr lang="en-US" sz="2800" dirty="0" smtClean="0">
                <a:solidFill>
                  <a:schemeClr val="tx1"/>
                </a:solidFill>
              </a:rPr>
              <a:t>128 Pleasant Street, Morgantown, WV</a:t>
            </a:r>
          </a:p>
          <a:p>
            <a:pPr>
              <a:spcBef>
                <a:spcPts val="0"/>
              </a:spcBef>
            </a:pPr>
            <a:r>
              <a:rPr lang="en-US" sz="2800" b="1" dirty="0" smtClean="0">
                <a:solidFill>
                  <a:schemeClr val="tx1"/>
                </a:solidFill>
              </a:rPr>
              <a:t>mvrrc.org</a:t>
            </a:r>
            <a:endParaRPr lang="en-US" sz="2800" b="1" dirty="0">
              <a:solidFill>
                <a:schemeClr val="tx1"/>
              </a:solidFill>
            </a:endParaRPr>
          </a:p>
        </p:txBody>
      </p:sp>
      <p:pic>
        <p:nvPicPr>
          <p:cNvPr id="4" name="Picture 3" descr="Thee official name of the West Virginian Railway Company"/>
          <p:cNvPicPr/>
          <p:nvPr/>
        </p:nvPicPr>
        <p:blipFill>
          <a:blip r:embed="rId2">
            <a:extLst>
              <a:ext uri="{28A0092B-C50C-407E-A947-70E740481C1C}">
                <a14:useLocalDpi xmlns:a14="http://schemas.microsoft.com/office/drawing/2010/main" val="0"/>
              </a:ext>
            </a:extLst>
          </a:blip>
          <a:srcRect/>
          <a:stretch>
            <a:fillRect/>
          </a:stretch>
        </p:blipFill>
        <p:spPr bwMode="auto">
          <a:xfrm>
            <a:off x="768144" y="2514600"/>
            <a:ext cx="1600200" cy="1295400"/>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828800"/>
            <a:ext cx="2265998" cy="234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054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Advantages</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dirty="0"/>
              <a:t>Before </a:t>
            </a:r>
            <a:r>
              <a:rPr lang="en-US" dirty="0" smtClean="0"/>
              <a:t>transcontinental railroad: there were three choices to get from coast to coast:</a:t>
            </a:r>
          </a:p>
          <a:p>
            <a:pPr marL="914400" lvl="1" indent="-514350">
              <a:buFont typeface="+mj-lt"/>
              <a:buAutoNum type="arabicPeriod"/>
            </a:pPr>
            <a:r>
              <a:rPr lang="en-US" sz="3100" dirty="0" smtClean="0"/>
              <a:t>Travel </a:t>
            </a:r>
            <a:r>
              <a:rPr lang="en-US" sz="3100" dirty="0"/>
              <a:t>overland by </a:t>
            </a:r>
            <a:r>
              <a:rPr lang="en-US" sz="3100" dirty="0" smtClean="0"/>
              <a:t>stagecoach or wagon </a:t>
            </a:r>
            <a:r>
              <a:rPr lang="en-US" sz="3100" dirty="0"/>
              <a:t>cost $1,000, took five or six months, and involved crossing rugged mountains and arid desert. </a:t>
            </a:r>
            <a:endParaRPr lang="en-US" sz="3100" dirty="0" smtClean="0"/>
          </a:p>
          <a:p>
            <a:pPr marL="914400" lvl="1" indent="-514350">
              <a:buFont typeface="+mj-lt"/>
              <a:buAutoNum type="arabicPeriod"/>
            </a:pPr>
            <a:r>
              <a:rPr lang="en-US" sz="3100" dirty="0" smtClean="0"/>
              <a:t>Travel </a:t>
            </a:r>
            <a:r>
              <a:rPr lang="en-US" sz="3100" dirty="0"/>
              <a:t>by sea around the tip of South America, a distance of 18,000 miles - took months and was dangerous and </a:t>
            </a:r>
            <a:r>
              <a:rPr lang="en-US" sz="3100" dirty="0" smtClean="0"/>
              <a:t>expensive.</a:t>
            </a:r>
            <a:endParaRPr lang="en-US" sz="3100" dirty="0"/>
          </a:p>
          <a:p>
            <a:pPr marL="914400" lvl="1" indent="-514350">
              <a:buFont typeface="+mj-lt"/>
              <a:buAutoNum type="arabicPeriod"/>
            </a:pPr>
            <a:r>
              <a:rPr lang="en-US" sz="3100" dirty="0" smtClean="0"/>
              <a:t>Travel by sea and cross Isthmus </a:t>
            </a:r>
            <a:r>
              <a:rPr lang="en-US" sz="3100" dirty="0"/>
              <a:t>of Panama, then travel north by ship to </a:t>
            </a:r>
            <a:r>
              <a:rPr lang="en-US" sz="3100" dirty="0" smtClean="0"/>
              <a:t>California – </a:t>
            </a:r>
            <a:r>
              <a:rPr lang="en-US" sz="3100" dirty="0"/>
              <a:t>took </a:t>
            </a:r>
            <a:r>
              <a:rPr lang="en-US" sz="3100" dirty="0" smtClean="0"/>
              <a:t>months and </a:t>
            </a:r>
            <a:r>
              <a:rPr lang="en-US" sz="3100" dirty="0"/>
              <a:t>was dangerous and </a:t>
            </a:r>
            <a:r>
              <a:rPr lang="en-US" sz="3100" dirty="0" smtClean="0"/>
              <a:t>expensive.</a:t>
            </a:r>
            <a:endParaRPr lang="en-US" sz="3100" dirty="0"/>
          </a:p>
          <a:p>
            <a:pPr marL="914400" lvl="1" indent="-514350">
              <a:buFont typeface="+mj-lt"/>
              <a:buAutoNum type="arabicPeriod"/>
            </a:pPr>
            <a:endParaRPr lang="en-US" dirty="0"/>
          </a:p>
          <a:p>
            <a:r>
              <a:rPr lang="en-US" dirty="0" smtClean="0"/>
              <a:t>Transcontinental </a:t>
            </a:r>
            <a:r>
              <a:rPr lang="en-US" dirty="0"/>
              <a:t>railroad </a:t>
            </a:r>
            <a:r>
              <a:rPr lang="en-US" dirty="0" smtClean="0"/>
              <a:t>made it </a:t>
            </a:r>
            <a:r>
              <a:rPr lang="en-US" dirty="0"/>
              <a:t>possible to complete the trip in five days at a cost of $150 for a first-class sleeper.</a:t>
            </a:r>
          </a:p>
          <a:p>
            <a:endParaRPr lang="en-US" dirty="0"/>
          </a:p>
        </p:txBody>
      </p:sp>
    </p:spTree>
    <p:extLst>
      <p:ext uri="{BB962C8B-B14F-4D97-AF65-F5344CB8AC3E}">
        <p14:creationId xmlns:p14="http://schemas.microsoft.com/office/powerpoint/2010/main" val="14322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t>Travel – Wagon Train</a:t>
            </a:r>
            <a:endParaRPr lang="en-US" sz="4000" dirty="0"/>
          </a:p>
        </p:txBody>
      </p:sp>
      <p:sp>
        <p:nvSpPr>
          <p:cNvPr id="3" name="Content Placeholder 2"/>
          <p:cNvSpPr>
            <a:spLocks noGrp="1"/>
          </p:cNvSpPr>
          <p:nvPr>
            <p:ph idx="1"/>
          </p:nvPr>
        </p:nvSpPr>
        <p:spPr>
          <a:xfrm>
            <a:off x="457200" y="1371600"/>
            <a:ext cx="8229600" cy="4754563"/>
          </a:xfrm>
        </p:spPr>
        <p:txBody>
          <a:bodyPr/>
          <a:lstStyle/>
          <a:p>
            <a:r>
              <a:rPr lang="en-US" dirty="0" smtClean="0"/>
              <a:t>Long Journey </a:t>
            </a:r>
          </a:p>
          <a:p>
            <a:r>
              <a:rPr lang="en-US" dirty="0" smtClean="0"/>
              <a:t>Belongings</a:t>
            </a:r>
          </a:p>
          <a:p>
            <a:r>
              <a:rPr lang="en-US" dirty="0" smtClean="0"/>
              <a:t>Sickness</a:t>
            </a:r>
          </a:p>
          <a:p>
            <a:r>
              <a:rPr lang="en-US" dirty="0" smtClean="0"/>
              <a:t>Desert</a:t>
            </a:r>
          </a:p>
          <a:p>
            <a:r>
              <a:rPr lang="en-US" dirty="0" smtClean="0"/>
              <a:t>Indians</a:t>
            </a:r>
          </a:p>
          <a:p>
            <a:r>
              <a:rPr lang="en-US" dirty="0" smtClean="0"/>
              <a:t>Death/Burial</a:t>
            </a:r>
          </a:p>
          <a:p>
            <a:r>
              <a:rPr lang="en-US" dirty="0" smtClean="0"/>
              <a:t>Donner Party</a:t>
            </a:r>
            <a:endParaRPr lang="en-US" dirty="0"/>
          </a:p>
        </p:txBody>
      </p:sp>
    </p:spTree>
    <p:extLst>
      <p:ext uri="{BB962C8B-B14F-4D97-AF65-F5344CB8AC3E}">
        <p14:creationId xmlns:p14="http://schemas.microsoft.com/office/powerpoint/2010/main" val="419405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Obstacles</a:t>
            </a:r>
            <a:endParaRPr lang="en-US" dirty="0"/>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r>
              <a:rPr lang="en-US" dirty="0" smtClean="0"/>
              <a:t>Land between East and West not desired.  </a:t>
            </a:r>
          </a:p>
          <a:p>
            <a:endParaRPr lang="en-US" dirty="0"/>
          </a:p>
          <a:p>
            <a:r>
              <a:rPr lang="en-US" dirty="0" smtClean="0"/>
              <a:t>Major cost – who would pay.</a:t>
            </a:r>
          </a:p>
          <a:p>
            <a:endParaRPr lang="en-US" dirty="0"/>
          </a:p>
          <a:p>
            <a:r>
              <a:rPr lang="en-US" dirty="0" smtClean="0"/>
              <a:t>Path of the railroad.  Although </a:t>
            </a:r>
            <a:r>
              <a:rPr lang="en-US" dirty="0"/>
              <a:t>everyone thought a transcontinental railroad was a good idea, deep disagreement arose over its path. </a:t>
            </a:r>
            <a:r>
              <a:rPr lang="en-US" dirty="0" smtClean="0"/>
              <a:t>Congress investments and favors.</a:t>
            </a:r>
          </a:p>
          <a:p>
            <a:pPr marL="0" indent="0">
              <a:buNone/>
            </a:pPr>
            <a:endParaRPr lang="en-US" dirty="0" smtClean="0"/>
          </a:p>
          <a:p>
            <a:r>
              <a:rPr lang="en-US" dirty="0" smtClean="0"/>
              <a:t>Northern </a:t>
            </a:r>
            <a:r>
              <a:rPr lang="en-US" dirty="0"/>
              <a:t>states </a:t>
            </a:r>
            <a:r>
              <a:rPr lang="en-US" dirty="0" smtClean="0"/>
              <a:t>favored various northern routes </a:t>
            </a:r>
            <a:r>
              <a:rPr lang="en-US" dirty="0"/>
              <a:t>while the Southern states pushed for a southern route</a:t>
            </a:r>
            <a:r>
              <a:rPr lang="en-US" dirty="0" smtClean="0"/>
              <a:t>.</a:t>
            </a:r>
          </a:p>
          <a:p>
            <a:pPr marL="0" indent="0">
              <a:buNone/>
            </a:pPr>
            <a:r>
              <a:rPr lang="en-US" dirty="0" smtClean="0"/>
              <a:t> </a:t>
            </a:r>
          </a:p>
          <a:p>
            <a:r>
              <a:rPr lang="en-US" dirty="0" smtClean="0"/>
              <a:t>1861 - secession </a:t>
            </a:r>
            <a:r>
              <a:rPr lang="en-US" dirty="0"/>
              <a:t>of </a:t>
            </a:r>
            <a:r>
              <a:rPr lang="en-US" dirty="0" smtClean="0"/>
              <a:t>South </a:t>
            </a:r>
            <a:r>
              <a:rPr lang="en-US" dirty="0"/>
              <a:t>states </a:t>
            </a:r>
            <a:r>
              <a:rPr lang="en-US" dirty="0" smtClean="0"/>
              <a:t>allowed </a:t>
            </a:r>
            <a:r>
              <a:rPr lang="en-US" dirty="0"/>
              <a:t>Congress to select a route running through Nebraska to California. </a:t>
            </a:r>
          </a:p>
          <a:p>
            <a:endParaRPr lang="en-US" dirty="0"/>
          </a:p>
        </p:txBody>
      </p:sp>
    </p:spTree>
    <p:extLst>
      <p:ext uri="{BB962C8B-B14F-4D97-AF65-F5344CB8AC3E}">
        <p14:creationId xmlns:p14="http://schemas.microsoft.com/office/powerpoint/2010/main" val="162924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t>Affects on American Life</a:t>
            </a:r>
            <a:endParaRPr lang="en-US" sz="4000"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smtClean="0"/>
              <a:t>New </a:t>
            </a:r>
            <a:r>
              <a:rPr lang="en-US" dirty="0"/>
              <a:t>phrases entered the American vocabulary such as "time's up," "time's a wasting," and "the train is leaving the station</a:t>
            </a:r>
            <a:r>
              <a:rPr lang="en-US" dirty="0" smtClean="0"/>
              <a:t>.”</a:t>
            </a:r>
          </a:p>
          <a:p>
            <a:pPr marL="0" indent="0">
              <a:buNone/>
            </a:pPr>
            <a:endParaRPr lang="en-US" dirty="0" smtClean="0"/>
          </a:p>
          <a:p>
            <a:r>
              <a:rPr lang="en-US" dirty="0" smtClean="0"/>
              <a:t>Led </a:t>
            </a:r>
            <a:r>
              <a:rPr lang="en-US" dirty="0"/>
              <a:t>to the division of the nation into </a:t>
            </a:r>
            <a:r>
              <a:rPr lang="en-US" b="1" dirty="0"/>
              <a:t>four standard time zones. </a:t>
            </a:r>
            <a:endParaRPr lang="en-US" b="1" dirty="0" smtClean="0"/>
          </a:p>
          <a:p>
            <a:pPr marL="0" indent="0">
              <a:buNone/>
            </a:pPr>
            <a:endParaRPr lang="en-US" dirty="0" smtClean="0"/>
          </a:p>
          <a:p>
            <a:r>
              <a:rPr lang="en-US" dirty="0" smtClean="0"/>
              <a:t>The </a:t>
            </a:r>
            <a:r>
              <a:rPr lang="en-US" dirty="0"/>
              <a:t>railroads </a:t>
            </a:r>
            <a:r>
              <a:rPr lang="en-US" b="1" dirty="0"/>
              <a:t>founded many </a:t>
            </a:r>
            <a:r>
              <a:rPr lang="en-US" b="1" dirty="0" smtClean="0"/>
              <a:t>towns </a:t>
            </a:r>
            <a:r>
              <a:rPr lang="en-US" dirty="0"/>
              <a:t>on the Great Plains on land grants they were awarded by the federal government, and then sold the land to settlers</a:t>
            </a:r>
            <a:r>
              <a:rPr lang="en-US" dirty="0" smtClean="0"/>
              <a:t>.</a:t>
            </a:r>
          </a:p>
          <a:p>
            <a:endParaRPr lang="en-US" dirty="0"/>
          </a:p>
          <a:p>
            <a:r>
              <a:rPr lang="en-US" dirty="0"/>
              <a:t>Western agricultural products, coal, and minerals could move freely to the east coast.</a:t>
            </a:r>
          </a:p>
          <a:p>
            <a:endParaRPr lang="en-US" dirty="0"/>
          </a:p>
        </p:txBody>
      </p:sp>
    </p:spTree>
    <p:extLst>
      <p:ext uri="{BB962C8B-B14F-4D97-AF65-F5344CB8AC3E}">
        <p14:creationId xmlns:p14="http://schemas.microsoft.com/office/powerpoint/2010/main" val="207307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Affects on American Life</a:t>
            </a:r>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US" dirty="0" smtClean="0"/>
              <a:t>Civil </a:t>
            </a:r>
            <a:r>
              <a:rPr lang="en-US" dirty="0"/>
              <a:t>War united North and </a:t>
            </a:r>
            <a:r>
              <a:rPr lang="en-US" dirty="0" smtClean="0"/>
              <a:t>South while </a:t>
            </a:r>
            <a:r>
              <a:rPr lang="en-US" dirty="0"/>
              <a:t>the </a:t>
            </a:r>
            <a:r>
              <a:rPr lang="en-US" b="1" dirty="0"/>
              <a:t>transcontinental railroad </a:t>
            </a:r>
            <a:r>
              <a:rPr lang="en-US" dirty="0"/>
              <a:t>united East and West</a:t>
            </a:r>
            <a:r>
              <a:rPr lang="en-US" dirty="0" smtClean="0"/>
              <a:t>.</a:t>
            </a:r>
          </a:p>
          <a:p>
            <a:pPr marL="0" indent="0">
              <a:buNone/>
            </a:pPr>
            <a:r>
              <a:rPr lang="en-US" dirty="0" smtClean="0"/>
              <a:t> </a:t>
            </a:r>
          </a:p>
          <a:p>
            <a:r>
              <a:rPr lang="en-US" dirty="0" smtClean="0"/>
              <a:t>Passengers </a:t>
            </a:r>
            <a:r>
              <a:rPr lang="en-US" dirty="0"/>
              <a:t>and freight could reach the west coast in a matter of days instead of months at one-tenth the cost. </a:t>
            </a:r>
            <a:endParaRPr lang="en-US" dirty="0" smtClean="0"/>
          </a:p>
          <a:p>
            <a:pPr marL="0" indent="0">
              <a:buNone/>
            </a:pPr>
            <a:endParaRPr lang="en-US" dirty="0" smtClean="0"/>
          </a:p>
          <a:p>
            <a:r>
              <a:rPr lang="en-US" dirty="0" smtClean="0"/>
              <a:t>Settlers </a:t>
            </a:r>
            <a:r>
              <a:rPr lang="en-US" dirty="0"/>
              <a:t>rushed into what was previously considered a desert wasteland. </a:t>
            </a:r>
            <a:endParaRPr lang="en-US" dirty="0" smtClean="0"/>
          </a:p>
          <a:p>
            <a:pPr marL="0" indent="0">
              <a:buNone/>
            </a:pPr>
            <a:endParaRPr lang="en-US" dirty="0" smtClean="0"/>
          </a:p>
          <a:p>
            <a:r>
              <a:rPr lang="en-US" dirty="0" smtClean="0"/>
              <a:t>The </a:t>
            </a:r>
            <a:r>
              <a:rPr lang="en-US" dirty="0"/>
              <a:t>1890 Census would declare that the American frontier had disappeared. The railroad was a major cause.</a:t>
            </a:r>
          </a:p>
          <a:p>
            <a:endParaRPr lang="en-US" dirty="0"/>
          </a:p>
        </p:txBody>
      </p:sp>
    </p:spTree>
    <p:extLst>
      <p:ext uri="{BB962C8B-B14F-4D97-AF65-F5344CB8AC3E}">
        <p14:creationId xmlns:p14="http://schemas.microsoft.com/office/powerpoint/2010/main" val="43199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a:t>Affects on American Life</a:t>
            </a:r>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r>
              <a:rPr lang="en-US" dirty="0" smtClean="0"/>
              <a:t>The </a:t>
            </a:r>
            <a:r>
              <a:rPr lang="en-US" dirty="0"/>
              <a:t>success of the transcontinental railroad encouraged an American faith that with money, determination, and organization </a:t>
            </a:r>
            <a:r>
              <a:rPr lang="en-US" b="1" dirty="0"/>
              <a:t>anything can be accomplished</a:t>
            </a:r>
            <a:r>
              <a:rPr lang="en-US" b="1" dirty="0" smtClean="0"/>
              <a:t>.</a:t>
            </a:r>
          </a:p>
          <a:p>
            <a:pPr marL="0" indent="0">
              <a:buNone/>
            </a:pPr>
            <a:r>
              <a:rPr lang="en-US" dirty="0" smtClean="0"/>
              <a:t> </a:t>
            </a:r>
          </a:p>
          <a:p>
            <a:r>
              <a:rPr lang="en-US" dirty="0" smtClean="0"/>
              <a:t>The </a:t>
            </a:r>
            <a:r>
              <a:rPr lang="en-US" dirty="0"/>
              <a:t>construction of railroad demonstrated the effectiveness of complex military-like organization and assembly-line processes</a:t>
            </a:r>
            <a:r>
              <a:rPr lang="en-US" dirty="0" smtClean="0"/>
              <a:t>.</a:t>
            </a:r>
          </a:p>
          <a:p>
            <a:pPr marL="0" indent="0">
              <a:buNone/>
            </a:pPr>
            <a:endParaRPr lang="en-US" dirty="0" smtClean="0"/>
          </a:p>
          <a:p>
            <a:r>
              <a:rPr lang="en-US" dirty="0" smtClean="0"/>
              <a:t>First </a:t>
            </a:r>
            <a:r>
              <a:rPr lang="en-US" dirty="0"/>
              <a:t>transcontinental railroad, built between 1864 and 1869, was the </a:t>
            </a:r>
            <a:r>
              <a:rPr lang="en-US" b="1" dirty="0"/>
              <a:t>greatest construction project </a:t>
            </a:r>
            <a:r>
              <a:rPr lang="en-US" dirty="0"/>
              <a:t>of its era.</a:t>
            </a:r>
          </a:p>
          <a:p>
            <a:endParaRPr lang="en-US" dirty="0"/>
          </a:p>
        </p:txBody>
      </p:sp>
    </p:spTree>
    <p:extLst>
      <p:ext uri="{BB962C8B-B14F-4D97-AF65-F5344CB8AC3E}">
        <p14:creationId xmlns:p14="http://schemas.microsoft.com/office/powerpoint/2010/main" val="230873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Overall Big Project</a:t>
            </a:r>
            <a:endParaRPr lang="en-US" sz="4000"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dirty="0" smtClean="0"/>
              <a:t>Involved </a:t>
            </a:r>
            <a:r>
              <a:rPr lang="en-US" dirty="0"/>
              <a:t>building a </a:t>
            </a:r>
            <a:r>
              <a:rPr lang="en-US" dirty="0" smtClean="0"/>
              <a:t>railroad </a:t>
            </a:r>
            <a:r>
              <a:rPr lang="en-US" dirty="0"/>
              <a:t>from Omaha, Nebraska, to Sacramento, California, across a vast, largely unmapped territory. </a:t>
            </a:r>
            <a:endParaRPr lang="en-US" dirty="0" smtClean="0"/>
          </a:p>
          <a:p>
            <a:pPr marL="0" indent="0">
              <a:buNone/>
            </a:pPr>
            <a:endParaRPr lang="en-US" dirty="0" smtClean="0"/>
          </a:p>
          <a:p>
            <a:r>
              <a:rPr lang="en-US" dirty="0" smtClean="0"/>
              <a:t>To </a:t>
            </a:r>
            <a:r>
              <a:rPr lang="en-US" dirty="0"/>
              <a:t>most </a:t>
            </a:r>
            <a:r>
              <a:rPr lang="en-US" dirty="0" smtClean="0"/>
              <a:t>Americans, </a:t>
            </a:r>
            <a:r>
              <a:rPr lang="en-US" dirty="0"/>
              <a:t>the West was as remote as the moon, its terrain as alien and forbidding</a:t>
            </a:r>
            <a:r>
              <a:rPr lang="en-US" dirty="0" smtClean="0"/>
              <a:t>.</a:t>
            </a:r>
          </a:p>
          <a:p>
            <a:pPr marL="0" indent="0">
              <a:buNone/>
            </a:pPr>
            <a:r>
              <a:rPr lang="en-US" dirty="0" smtClean="0"/>
              <a:t> </a:t>
            </a:r>
          </a:p>
          <a:p>
            <a:r>
              <a:rPr lang="en-US" dirty="0" smtClean="0"/>
              <a:t>Like </a:t>
            </a:r>
            <a:r>
              <a:rPr lang="en-US" dirty="0"/>
              <a:t>the </a:t>
            </a:r>
            <a:r>
              <a:rPr lang="en-US" dirty="0">
                <a:solidFill>
                  <a:srgbClr val="FF0000"/>
                </a:solidFill>
              </a:rPr>
              <a:t>moon project </a:t>
            </a:r>
            <a:r>
              <a:rPr lang="en-US" dirty="0"/>
              <a:t>of a later generation, its conquest required immense resources. </a:t>
            </a:r>
            <a:endParaRPr lang="en-US" dirty="0" smtClean="0"/>
          </a:p>
          <a:p>
            <a:pPr marL="0" indent="0">
              <a:buNone/>
            </a:pPr>
            <a:endParaRPr lang="en-US" dirty="0" smtClean="0"/>
          </a:p>
          <a:p>
            <a:r>
              <a:rPr lang="en-US" dirty="0" smtClean="0"/>
              <a:t>Unlike </a:t>
            </a:r>
            <a:r>
              <a:rPr lang="en-US" dirty="0"/>
              <a:t>the moon project, the building of the railroad was undertaken by </a:t>
            </a:r>
            <a:r>
              <a:rPr lang="en-US" b="1" dirty="0"/>
              <a:t>private interests</a:t>
            </a:r>
            <a:r>
              <a:rPr lang="en-US" dirty="0"/>
              <a:t>, but only after </a:t>
            </a:r>
            <a:r>
              <a:rPr lang="en-US" b="1" dirty="0"/>
              <a:t>Congress</a:t>
            </a:r>
            <a:r>
              <a:rPr lang="en-US" dirty="0"/>
              <a:t> passed legislation to help finance the work.</a:t>
            </a:r>
          </a:p>
          <a:p>
            <a:endParaRPr lang="en-US" dirty="0"/>
          </a:p>
        </p:txBody>
      </p:sp>
    </p:spTree>
    <p:extLst>
      <p:ext uri="{BB962C8B-B14F-4D97-AF65-F5344CB8AC3E}">
        <p14:creationId xmlns:p14="http://schemas.microsoft.com/office/powerpoint/2010/main" val="166781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Transcontinental Railroad?</a:t>
            </a:r>
            <a:endParaRPr lang="en-US" sz="4000"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dirty="0" smtClean="0"/>
              <a:t>Term </a:t>
            </a:r>
            <a:r>
              <a:rPr lang="en-US" dirty="0"/>
              <a:t>“transcontinental railroad” </a:t>
            </a:r>
            <a:r>
              <a:rPr lang="en-US" dirty="0" smtClean="0"/>
              <a:t>misleading: U.S. has </a:t>
            </a:r>
            <a:r>
              <a:rPr lang="en-US" dirty="0"/>
              <a:t>never had a </a:t>
            </a:r>
            <a:r>
              <a:rPr lang="en-US" dirty="0" smtClean="0"/>
              <a:t>railroad </a:t>
            </a:r>
            <a:r>
              <a:rPr lang="en-US" dirty="0"/>
              <a:t>under one ownership that connected </a:t>
            </a:r>
            <a:r>
              <a:rPr lang="en-US" dirty="0" smtClean="0"/>
              <a:t>Atlantic to Pacific Coasts.</a:t>
            </a:r>
          </a:p>
          <a:p>
            <a:pPr marL="0" indent="0">
              <a:buNone/>
            </a:pPr>
            <a:r>
              <a:rPr lang="en-US" dirty="0" smtClean="0"/>
              <a:t> </a:t>
            </a:r>
          </a:p>
          <a:p>
            <a:r>
              <a:rPr lang="en-US" dirty="0" smtClean="0"/>
              <a:t>First </a:t>
            </a:r>
            <a:r>
              <a:rPr lang="en-US" dirty="0"/>
              <a:t>transcontinental </a:t>
            </a:r>
            <a:r>
              <a:rPr lang="en-US" dirty="0" smtClean="0"/>
              <a:t>railroad spanned the </a:t>
            </a:r>
            <a:r>
              <a:rPr lang="en-US" dirty="0"/>
              <a:t>continent from </a:t>
            </a:r>
            <a:r>
              <a:rPr lang="en-US" dirty="0" smtClean="0"/>
              <a:t>Missouri </a:t>
            </a:r>
            <a:r>
              <a:rPr lang="en-US" dirty="0"/>
              <a:t>River to </a:t>
            </a:r>
            <a:r>
              <a:rPr lang="en-US" dirty="0" smtClean="0"/>
              <a:t>Pacific </a:t>
            </a:r>
            <a:r>
              <a:rPr lang="en-US" dirty="0"/>
              <a:t>Coast</a:t>
            </a:r>
            <a:r>
              <a:rPr lang="en-US" dirty="0" smtClean="0"/>
              <a:t>.</a:t>
            </a:r>
          </a:p>
          <a:p>
            <a:pPr marL="0" indent="0">
              <a:buNone/>
            </a:pPr>
            <a:r>
              <a:rPr lang="en-US" dirty="0" smtClean="0"/>
              <a:t> </a:t>
            </a:r>
          </a:p>
          <a:p>
            <a:r>
              <a:rPr lang="en-US" dirty="0" smtClean="0"/>
              <a:t>Distance </a:t>
            </a:r>
            <a:r>
              <a:rPr lang="en-US" dirty="0"/>
              <a:t>overwhelmed </a:t>
            </a:r>
            <a:r>
              <a:rPr lang="en-US" dirty="0" smtClean="0"/>
              <a:t>resources </a:t>
            </a:r>
            <a:r>
              <a:rPr lang="en-US" dirty="0"/>
              <a:t>of any </a:t>
            </a:r>
            <a:r>
              <a:rPr lang="en-US" b="1" dirty="0"/>
              <a:t>single group </a:t>
            </a:r>
            <a:r>
              <a:rPr lang="en-US" dirty="0"/>
              <a:t>of investors</a:t>
            </a:r>
            <a:r>
              <a:rPr lang="en-US" dirty="0" smtClean="0"/>
              <a:t>.</a:t>
            </a:r>
          </a:p>
          <a:p>
            <a:pPr marL="0" indent="0">
              <a:buNone/>
            </a:pPr>
            <a:r>
              <a:rPr lang="en-US" dirty="0" smtClean="0"/>
              <a:t> </a:t>
            </a:r>
          </a:p>
          <a:p>
            <a:r>
              <a:rPr lang="en-US" dirty="0" smtClean="0"/>
              <a:t>Two companies: </a:t>
            </a:r>
            <a:r>
              <a:rPr lang="en-US" b="1" dirty="0" smtClean="0">
                <a:solidFill>
                  <a:srgbClr val="FF0000"/>
                </a:solidFill>
              </a:rPr>
              <a:t>Union </a:t>
            </a:r>
            <a:r>
              <a:rPr lang="en-US" b="1" dirty="0">
                <a:solidFill>
                  <a:srgbClr val="FF0000"/>
                </a:solidFill>
              </a:rPr>
              <a:t>Pacific </a:t>
            </a:r>
            <a:r>
              <a:rPr lang="en-US" dirty="0"/>
              <a:t>built westward from Omaha and </a:t>
            </a:r>
            <a:r>
              <a:rPr lang="en-US" b="1" dirty="0" smtClean="0">
                <a:solidFill>
                  <a:srgbClr val="FF0000"/>
                </a:solidFill>
              </a:rPr>
              <a:t>Central </a:t>
            </a:r>
            <a:r>
              <a:rPr lang="en-US" b="1" dirty="0">
                <a:solidFill>
                  <a:srgbClr val="FF0000"/>
                </a:solidFill>
              </a:rPr>
              <a:t>Pacific </a:t>
            </a:r>
            <a:r>
              <a:rPr lang="en-US" dirty="0"/>
              <a:t>eastward from </a:t>
            </a:r>
            <a:r>
              <a:rPr lang="en-US" dirty="0" smtClean="0"/>
              <a:t>Sacramento meeting in Promontory, Utah</a:t>
            </a:r>
            <a:r>
              <a:rPr lang="en-US" dirty="0"/>
              <a:t>.</a:t>
            </a:r>
          </a:p>
          <a:p>
            <a:endParaRPr lang="en-US" dirty="0"/>
          </a:p>
        </p:txBody>
      </p:sp>
    </p:spTree>
    <p:extLst>
      <p:ext uri="{BB962C8B-B14F-4D97-AF65-F5344CB8AC3E}">
        <p14:creationId xmlns:p14="http://schemas.microsoft.com/office/powerpoint/2010/main" val="394107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a:t>A Brief </a:t>
            </a:r>
            <a:r>
              <a:rPr lang="en-US" sz="4000" b="1" dirty="0" smtClean="0"/>
              <a:t>History</a:t>
            </a:r>
            <a:endParaRPr lang="en-US" sz="4000"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smtClean="0"/>
              <a:t>1830s: 1st </a:t>
            </a:r>
            <a:r>
              <a:rPr lang="en-US" dirty="0"/>
              <a:t>trains </a:t>
            </a:r>
            <a:r>
              <a:rPr lang="en-US" dirty="0" smtClean="0"/>
              <a:t>in </a:t>
            </a:r>
            <a:r>
              <a:rPr lang="en-US" dirty="0"/>
              <a:t>America </a:t>
            </a:r>
            <a:r>
              <a:rPr lang="en-US" dirty="0" smtClean="0"/>
              <a:t>along </a:t>
            </a:r>
            <a:r>
              <a:rPr lang="en-US" dirty="0"/>
              <a:t>the East Coast</a:t>
            </a:r>
            <a:r>
              <a:rPr lang="en-US" dirty="0" smtClean="0"/>
              <a:t>.</a:t>
            </a:r>
          </a:p>
          <a:p>
            <a:pPr marL="0" indent="0">
              <a:buNone/>
            </a:pPr>
            <a:r>
              <a:rPr lang="en-US" dirty="0" smtClean="0"/>
              <a:t> </a:t>
            </a:r>
          </a:p>
          <a:p>
            <a:r>
              <a:rPr lang="en-US" dirty="0" smtClean="0"/>
              <a:t>1840s</a:t>
            </a:r>
            <a:r>
              <a:rPr lang="en-US" dirty="0"/>
              <a:t>, </a:t>
            </a:r>
            <a:r>
              <a:rPr lang="en-US" dirty="0" smtClean="0"/>
              <a:t>railway </a:t>
            </a:r>
            <a:r>
              <a:rPr lang="en-US" dirty="0"/>
              <a:t>networks extended throughout </a:t>
            </a:r>
            <a:r>
              <a:rPr lang="en-US" dirty="0" smtClean="0"/>
              <a:t> </a:t>
            </a:r>
            <a:r>
              <a:rPr lang="en-US" dirty="0"/>
              <a:t>East, South, and Midwest, and </a:t>
            </a:r>
            <a:r>
              <a:rPr lang="en-US" dirty="0" smtClean="0"/>
              <a:t>idea </a:t>
            </a:r>
            <a:r>
              <a:rPr lang="en-US" dirty="0"/>
              <a:t>of building a </a:t>
            </a:r>
            <a:r>
              <a:rPr lang="en-US" dirty="0" smtClean="0"/>
              <a:t>railroad </a:t>
            </a:r>
            <a:r>
              <a:rPr lang="en-US" dirty="0"/>
              <a:t>across the nation to </a:t>
            </a:r>
            <a:r>
              <a:rPr lang="en-US" dirty="0" smtClean="0"/>
              <a:t>the Pacific </a:t>
            </a:r>
            <a:r>
              <a:rPr lang="en-US" dirty="0"/>
              <a:t>gained momentum</a:t>
            </a:r>
            <a:r>
              <a:rPr lang="en-US" dirty="0" smtClean="0"/>
              <a:t>.</a:t>
            </a:r>
          </a:p>
          <a:p>
            <a:pPr marL="0" indent="0">
              <a:buNone/>
            </a:pPr>
            <a:r>
              <a:rPr lang="en-US" dirty="0"/>
              <a:t>  </a:t>
            </a:r>
            <a:endParaRPr lang="en-US" dirty="0" smtClean="0"/>
          </a:p>
          <a:p>
            <a:r>
              <a:rPr lang="en-US" dirty="0" smtClean="0"/>
              <a:t>Annexation </a:t>
            </a:r>
            <a:r>
              <a:rPr lang="en-US" dirty="0"/>
              <a:t>of </a:t>
            </a:r>
            <a:r>
              <a:rPr lang="en-US" dirty="0" smtClean="0"/>
              <a:t>California </a:t>
            </a:r>
            <a:r>
              <a:rPr lang="en-US" dirty="0"/>
              <a:t>territory following the Mexican-American War, the </a:t>
            </a:r>
            <a:r>
              <a:rPr lang="en-US" dirty="0">
                <a:solidFill>
                  <a:srgbClr val="FF0000"/>
                </a:solidFill>
              </a:rPr>
              <a:t>discovery of gold </a:t>
            </a:r>
            <a:r>
              <a:rPr lang="en-US" dirty="0"/>
              <a:t>in the region in 1848, and statehood for California in 1850 further spurred the interest to unite the country as </a:t>
            </a:r>
            <a:r>
              <a:rPr lang="en-US" b="1" dirty="0"/>
              <a:t>thousands of immigrants and miners </a:t>
            </a:r>
            <a:r>
              <a:rPr lang="en-US" dirty="0"/>
              <a:t>sought their fortune in the West</a:t>
            </a:r>
            <a:r>
              <a:rPr lang="en-US" dirty="0" smtClean="0"/>
              <a:t>.</a:t>
            </a:r>
          </a:p>
          <a:p>
            <a:endParaRPr lang="en-US" dirty="0"/>
          </a:p>
          <a:p>
            <a:r>
              <a:rPr lang="en-US" dirty="0"/>
              <a:t>1850s, Congress sponsored numerous survey parties to investigate possible routes for a transcontinental railroad. </a:t>
            </a:r>
          </a:p>
          <a:p>
            <a:endParaRPr lang="en-US" dirty="0"/>
          </a:p>
          <a:p>
            <a:endParaRPr lang="en-US" dirty="0"/>
          </a:p>
        </p:txBody>
      </p:sp>
    </p:spTree>
    <p:extLst>
      <p:ext uri="{BB962C8B-B14F-4D97-AF65-F5344CB8AC3E}">
        <p14:creationId xmlns:p14="http://schemas.microsoft.com/office/powerpoint/2010/main" val="385339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solidFill>
                  <a:srgbClr val="FF0000"/>
                </a:solidFill>
              </a:rPr>
              <a:t>First Thought of Pacific Railroad</a:t>
            </a:r>
            <a:endParaRPr lang="en-US" sz="3600" dirty="0">
              <a:solidFill>
                <a:srgbClr val="FF0000"/>
              </a:solidFill>
            </a:endParaRPr>
          </a:p>
        </p:txBody>
      </p:sp>
      <p:sp>
        <p:nvSpPr>
          <p:cNvPr id="3" name="Content Placeholder 2"/>
          <p:cNvSpPr>
            <a:spLocks noGrp="1"/>
          </p:cNvSpPr>
          <p:nvPr>
            <p:ph idx="1"/>
          </p:nvPr>
        </p:nvSpPr>
        <p:spPr>
          <a:xfrm>
            <a:off x="304800" y="1066800"/>
            <a:ext cx="8382000" cy="5410200"/>
          </a:xfrm>
        </p:spPr>
        <p:txBody>
          <a:bodyPr>
            <a:normAutofit fontScale="77500" lnSpcReduction="20000"/>
          </a:bodyPr>
          <a:lstStyle/>
          <a:p>
            <a:r>
              <a:rPr lang="en-US" b="1" dirty="0" smtClean="0">
                <a:solidFill>
                  <a:srgbClr val="00B050"/>
                </a:solidFill>
              </a:rPr>
              <a:t>Not possible </a:t>
            </a:r>
            <a:r>
              <a:rPr lang="en-US" dirty="0" smtClean="0"/>
              <a:t>to determine for certain who first suggested.</a:t>
            </a:r>
          </a:p>
          <a:p>
            <a:r>
              <a:rPr lang="en-US" dirty="0" smtClean="0"/>
              <a:t>February 6, 1832: Judge S.W. Dexter made a proposal in the weekly Newspaper, the </a:t>
            </a:r>
            <a:r>
              <a:rPr lang="en-US" i="1" dirty="0" smtClean="0"/>
              <a:t>Emigrant.</a:t>
            </a:r>
          </a:p>
          <a:p>
            <a:r>
              <a:rPr lang="en-US" dirty="0" smtClean="0"/>
              <a:t>Hartwell Carver published articles in the </a:t>
            </a:r>
            <a:r>
              <a:rPr lang="en-US" i="1" dirty="0" smtClean="0"/>
              <a:t>New York Courier and Enquirer</a:t>
            </a:r>
            <a:r>
              <a:rPr lang="en-US" dirty="0" smtClean="0"/>
              <a:t> suggesting a RR to the </a:t>
            </a:r>
            <a:r>
              <a:rPr lang="en-US" dirty="0"/>
              <a:t>C</a:t>
            </a:r>
            <a:r>
              <a:rPr lang="en-US" dirty="0" smtClean="0"/>
              <a:t>olumbia </a:t>
            </a:r>
            <a:r>
              <a:rPr lang="en-US" dirty="0"/>
              <a:t>R</a:t>
            </a:r>
            <a:r>
              <a:rPr lang="en-US" dirty="0" smtClean="0"/>
              <a:t>iver.</a:t>
            </a:r>
          </a:p>
          <a:p>
            <a:r>
              <a:rPr lang="en-US" dirty="0" smtClean="0"/>
              <a:t>1833 or 1834: Fairly complete scheme for a Pacific Railroad was outlined by Dr. Samuel Bancroft Barlow, a physician of Granville, Massachusetts published in the </a:t>
            </a:r>
            <a:r>
              <a:rPr lang="en-US" i="1" dirty="0" smtClean="0"/>
              <a:t>Intelligencer.</a:t>
            </a:r>
          </a:p>
          <a:p>
            <a:r>
              <a:rPr lang="en-US" dirty="0" smtClean="0"/>
              <a:t>1835: Reverend Samuel Parker, missionary to western Indians, made the suggestion of a railroad in his book published in 1838, </a:t>
            </a:r>
            <a:r>
              <a:rPr lang="en-US" i="1" dirty="0" smtClean="0"/>
              <a:t>My Tour Beyond the Rocky Mountains.</a:t>
            </a:r>
            <a:r>
              <a:rPr lang="en-US" dirty="0" smtClean="0"/>
              <a:t> </a:t>
            </a:r>
          </a:p>
          <a:p>
            <a:r>
              <a:rPr lang="en-US" dirty="0" smtClean="0"/>
              <a:t>1838: Willis Gaylord Clark – </a:t>
            </a:r>
            <a:r>
              <a:rPr lang="en-US" i="1" dirty="0" smtClean="0"/>
              <a:t>Knickerbocker Magazine.</a:t>
            </a:r>
          </a:p>
          <a:p>
            <a:r>
              <a:rPr lang="en-US" dirty="0" smtClean="0"/>
              <a:t>1836: John </a:t>
            </a:r>
            <a:r>
              <a:rPr lang="en-US" dirty="0" err="1" smtClean="0"/>
              <a:t>Plumbe</a:t>
            </a:r>
            <a:r>
              <a:rPr lang="en-US" dirty="0" smtClean="0"/>
              <a:t>, published a pamphlet.</a:t>
            </a:r>
          </a:p>
          <a:p>
            <a:r>
              <a:rPr lang="en-US" dirty="0" smtClean="0"/>
              <a:t>Several others in the 1830’s and early 1840’s</a:t>
            </a:r>
            <a:endParaRPr lang="en-US" dirty="0"/>
          </a:p>
        </p:txBody>
      </p:sp>
    </p:spTree>
    <p:extLst>
      <p:ext uri="{BB962C8B-B14F-4D97-AF65-F5344CB8AC3E}">
        <p14:creationId xmlns:p14="http://schemas.microsoft.com/office/powerpoint/2010/main" val="2352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Course Schedule</a:t>
            </a:r>
            <a:endParaRPr lang="en-US" sz="3600" b="1"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dirty="0" smtClean="0"/>
              <a:t>July 24 – Importance to United States, Political Interests, History Overview, Central Pacific RR and the Union Pacific RR.</a:t>
            </a:r>
          </a:p>
          <a:p>
            <a:endParaRPr lang="en-US" dirty="0" smtClean="0"/>
          </a:p>
          <a:p>
            <a:r>
              <a:rPr lang="en-US" dirty="0" smtClean="0"/>
              <a:t>July 31 – People Groups: Engineers and surveyors, Chinese, Irish, Indians, Civil War Vets, Mormons, Congress, and other people groups.</a:t>
            </a:r>
          </a:p>
          <a:p>
            <a:endParaRPr lang="en-US" dirty="0"/>
          </a:p>
          <a:p>
            <a:r>
              <a:rPr lang="en-US" dirty="0" smtClean="0"/>
              <a:t>August 7 – Hell on Wheels, Major Building Problems, Corruption, Discord Between Railroad Companies, Meeting at Promontory, Utah.</a:t>
            </a:r>
          </a:p>
          <a:p>
            <a:pPr marL="0" indent="0">
              <a:buNone/>
            </a:pPr>
            <a:endParaRPr lang="en-US" dirty="0"/>
          </a:p>
        </p:txBody>
      </p:sp>
    </p:spTree>
    <p:extLst>
      <p:ext uri="{BB962C8B-B14F-4D97-AF65-F5344CB8AC3E}">
        <p14:creationId xmlns:p14="http://schemas.microsoft.com/office/powerpoint/2010/main" val="827270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solidFill>
                  <a:srgbClr val="00B050"/>
                </a:solidFill>
              </a:rPr>
              <a:t>Asa Whitney</a:t>
            </a:r>
            <a:endParaRPr lang="en-US" sz="3600" b="1" dirty="0">
              <a:solidFill>
                <a:srgbClr val="00B050"/>
              </a:solidFill>
            </a:endParaRPr>
          </a:p>
        </p:txBody>
      </p:sp>
      <p:sp>
        <p:nvSpPr>
          <p:cNvPr id="3" name="Content Placeholder 2"/>
          <p:cNvSpPr>
            <a:spLocks noGrp="1"/>
          </p:cNvSpPr>
          <p:nvPr>
            <p:ph idx="1"/>
          </p:nvPr>
        </p:nvSpPr>
        <p:spPr>
          <a:xfrm>
            <a:off x="457200" y="1143000"/>
            <a:ext cx="8382000" cy="4983163"/>
          </a:xfrm>
        </p:spPr>
        <p:txBody>
          <a:bodyPr>
            <a:normAutofit fontScale="77500" lnSpcReduction="20000"/>
          </a:bodyPr>
          <a:lstStyle/>
          <a:p>
            <a:r>
              <a:rPr lang="en-US" b="1" dirty="0"/>
              <a:t>Asa Whitney</a:t>
            </a:r>
            <a:r>
              <a:rPr lang="en-US" dirty="0"/>
              <a:t> (1797-1874) was a highly successful dry-goods merchant </a:t>
            </a:r>
            <a:r>
              <a:rPr lang="en-US" dirty="0" smtClean="0"/>
              <a:t>and one </a:t>
            </a:r>
            <a:r>
              <a:rPr lang="en-US" dirty="0"/>
              <a:t>of </a:t>
            </a:r>
            <a:r>
              <a:rPr lang="en-US" dirty="0" smtClean="0">
                <a:solidFill>
                  <a:srgbClr val="FF0000"/>
                </a:solidFill>
              </a:rPr>
              <a:t>first </a:t>
            </a:r>
            <a:r>
              <a:rPr lang="en-US" dirty="0">
                <a:solidFill>
                  <a:srgbClr val="FF0000"/>
                </a:solidFill>
              </a:rPr>
              <a:t>backers of </a:t>
            </a:r>
            <a:r>
              <a:rPr lang="en-US" dirty="0" smtClean="0">
                <a:solidFill>
                  <a:srgbClr val="FF0000"/>
                </a:solidFill>
              </a:rPr>
              <a:t>a transcontinental RR</a:t>
            </a:r>
            <a:r>
              <a:rPr lang="en-US" dirty="0" smtClean="0"/>
              <a:t>.  </a:t>
            </a:r>
          </a:p>
          <a:p>
            <a:pPr marL="0" indent="0">
              <a:buNone/>
            </a:pPr>
            <a:endParaRPr lang="en-US" dirty="0" smtClean="0"/>
          </a:p>
          <a:p>
            <a:r>
              <a:rPr lang="en-US" dirty="0" smtClean="0"/>
              <a:t>A </a:t>
            </a:r>
            <a:r>
              <a:rPr lang="en-US" dirty="0"/>
              <a:t>trip to China in </a:t>
            </a:r>
            <a:r>
              <a:rPr lang="en-US" dirty="0">
                <a:solidFill>
                  <a:srgbClr val="FF0000"/>
                </a:solidFill>
              </a:rPr>
              <a:t>1842-44</a:t>
            </a:r>
            <a:r>
              <a:rPr lang="en-US" dirty="0"/>
              <a:t> impressed upon Whitney the need for a transcontinental </a:t>
            </a:r>
            <a:r>
              <a:rPr lang="en-US" dirty="0" smtClean="0"/>
              <a:t>railroad.</a:t>
            </a:r>
          </a:p>
          <a:p>
            <a:pPr marL="0" indent="0">
              <a:buNone/>
            </a:pPr>
            <a:endParaRPr lang="en-US" dirty="0"/>
          </a:p>
          <a:p>
            <a:r>
              <a:rPr lang="en-US" dirty="0"/>
              <a:t>When Whitney returned to the United States in 1844, he realized the benefits from such an undertaking, and spent a great deal of money </a:t>
            </a:r>
            <a:r>
              <a:rPr lang="en-US" dirty="0" smtClean="0"/>
              <a:t>to get Congress to agree.  Rejected.</a:t>
            </a:r>
          </a:p>
          <a:p>
            <a:pPr marL="0" indent="0">
              <a:buNone/>
            </a:pPr>
            <a:endParaRPr lang="en-US" dirty="0" smtClean="0"/>
          </a:p>
          <a:p>
            <a:r>
              <a:rPr lang="en-US" dirty="0" smtClean="0"/>
              <a:t>1849</a:t>
            </a:r>
            <a:r>
              <a:rPr lang="en-US" dirty="0"/>
              <a:t>, he published </a:t>
            </a:r>
            <a:r>
              <a:rPr lang="en-US" dirty="0" smtClean="0"/>
              <a:t>“</a:t>
            </a:r>
            <a:r>
              <a:rPr lang="en-US" i="1" dirty="0" smtClean="0"/>
              <a:t>A </a:t>
            </a:r>
            <a:r>
              <a:rPr lang="en-US" i="1" dirty="0"/>
              <a:t>Project for a Railroad to the </a:t>
            </a:r>
            <a:r>
              <a:rPr lang="en-US" i="1" dirty="0" smtClean="0"/>
              <a:t>Pacific</a:t>
            </a:r>
            <a:r>
              <a:rPr lang="en-US" dirty="0" smtClean="0"/>
              <a:t>”. </a:t>
            </a:r>
            <a:r>
              <a:rPr lang="en-US" dirty="0"/>
              <a:t>For years he continued to write revised </a:t>
            </a:r>
            <a:r>
              <a:rPr lang="en-US" dirty="0" smtClean="0"/>
              <a:t>memorials.</a:t>
            </a:r>
          </a:p>
          <a:p>
            <a:pPr marL="0" indent="0">
              <a:buNone/>
            </a:pPr>
            <a:r>
              <a:rPr lang="en-US" dirty="0" smtClean="0"/>
              <a:t> </a:t>
            </a:r>
          </a:p>
          <a:p>
            <a:r>
              <a:rPr lang="en-US" dirty="0" smtClean="0"/>
              <a:t>1851 – Congress rejected his second proposal. </a:t>
            </a:r>
            <a:endParaRPr lang="en-US" dirty="0"/>
          </a:p>
        </p:txBody>
      </p:sp>
    </p:spTree>
    <p:extLst>
      <p:ext uri="{BB962C8B-B14F-4D97-AF65-F5344CB8AC3E}">
        <p14:creationId xmlns:p14="http://schemas.microsoft.com/office/powerpoint/2010/main" val="367699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Asa Whitney</a:t>
            </a:r>
            <a:endParaRPr lang="en-US" sz="3600" b="1" dirty="0"/>
          </a:p>
        </p:txBody>
      </p:sp>
      <p:pic>
        <p:nvPicPr>
          <p:cNvPr id="4" name="Content Placeholder 3" descr="https://upload.wikimedia.org/wikipedia/commons/thumb/c/cc/Asa_Whitney.jpg/224px-Asa_Whitney.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4267200" cy="4953000"/>
          </a:xfrm>
          <a:prstGeom prst="rect">
            <a:avLst/>
          </a:prstGeom>
          <a:noFill/>
          <a:ln>
            <a:noFill/>
          </a:ln>
        </p:spPr>
      </p:pic>
    </p:spTree>
    <p:extLst>
      <p:ext uri="{BB962C8B-B14F-4D97-AF65-F5344CB8AC3E}">
        <p14:creationId xmlns:p14="http://schemas.microsoft.com/office/powerpoint/2010/main" val="300042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62000"/>
          </a:xfrm>
        </p:spPr>
        <p:txBody>
          <a:bodyPr>
            <a:noAutofit/>
          </a:bodyPr>
          <a:lstStyle/>
          <a:p>
            <a:r>
              <a:rPr lang="en-US" sz="2400" dirty="0"/>
              <a:t>1853: Congress appropriated $150,000 </a:t>
            </a:r>
            <a:r>
              <a:rPr lang="en-US" sz="2400" dirty="0" smtClean="0"/>
              <a:t>($</a:t>
            </a:r>
            <a:r>
              <a:rPr lang="en-US" sz="2400" dirty="0"/>
              <a:t>50 million today) for a comprehensive railroad survey from </a:t>
            </a:r>
            <a:r>
              <a:rPr lang="en-US" sz="2400" dirty="0" smtClean="0"/>
              <a:t>Midwest to </a:t>
            </a:r>
            <a:r>
              <a:rPr lang="en-US" sz="2400" dirty="0"/>
              <a:t>Pacific Coast. </a:t>
            </a:r>
          </a:p>
        </p:txBody>
      </p:sp>
      <p:sp>
        <p:nvSpPr>
          <p:cNvPr id="3" name="Content Placeholder 2"/>
          <p:cNvSpPr>
            <a:spLocks noGrp="1"/>
          </p:cNvSpPr>
          <p:nvPr>
            <p:ph idx="1"/>
          </p:nvPr>
        </p:nvSpPr>
        <p:spPr>
          <a:xfrm>
            <a:off x="457200" y="1219200"/>
            <a:ext cx="8382000" cy="5334000"/>
          </a:xfrm>
        </p:spPr>
        <p:txBody>
          <a:bodyPr>
            <a:normAutofit fontScale="40000" lnSpcReduction="20000"/>
          </a:bodyPr>
          <a:lstStyle/>
          <a:p>
            <a:pPr marL="0" indent="0">
              <a:buNone/>
            </a:pPr>
            <a:r>
              <a:rPr lang="en-US" sz="5100" dirty="0" smtClean="0"/>
              <a:t>Army topographical engineers surveyed five different routes: </a:t>
            </a:r>
          </a:p>
          <a:p>
            <a:pPr marL="800100" indent="-742950">
              <a:buAutoNum type="arabicParenR"/>
            </a:pPr>
            <a:r>
              <a:rPr lang="en-US" sz="5500" dirty="0" smtClean="0"/>
              <a:t>Northern – Commenced at St. Paul and followed the plains near the Missouri River to the Rocky Mountains to Seattle on Puget Sound.</a:t>
            </a:r>
          </a:p>
          <a:p>
            <a:pPr marL="800100" indent="-742950">
              <a:buAutoNum type="arabicParenR"/>
            </a:pPr>
            <a:r>
              <a:rPr lang="en-US" sz="5500" dirty="0" smtClean="0"/>
              <a:t>Northern – Started as either Council Bluffs on the Missouri River or Fort Leavenworth on the same river then along the Emigrant Trail over the Wasatch Mountains to Salt Lake City then to San Francisco.</a:t>
            </a:r>
            <a:endParaRPr lang="en-US" sz="5500" dirty="0"/>
          </a:p>
          <a:p>
            <a:pPr marL="800100" indent="-742950">
              <a:buAutoNum type="arabicParenR"/>
            </a:pPr>
            <a:r>
              <a:rPr lang="en-US" sz="5500" dirty="0" smtClean="0"/>
              <a:t>Central – Started at junction of the Kansas Mountains  south of the Arkansas River but the survey party was massacred by </a:t>
            </a:r>
            <a:r>
              <a:rPr lang="en-US" sz="5500" dirty="0"/>
              <a:t>I</a:t>
            </a:r>
            <a:r>
              <a:rPr lang="en-US" sz="5500" dirty="0" smtClean="0"/>
              <a:t>ndians and at Sevier Lake and the survey was not finished.</a:t>
            </a:r>
          </a:p>
          <a:p>
            <a:pPr marL="800100" indent="-742950">
              <a:buAutoNum type="arabicParenR"/>
            </a:pPr>
            <a:r>
              <a:rPr lang="en-US" sz="5500" dirty="0" smtClean="0"/>
              <a:t>Southern – Start at Fort Smith on the Arkansas River then on to San Francisco.</a:t>
            </a:r>
          </a:p>
          <a:p>
            <a:pPr marL="800100" indent="-742950">
              <a:buFont typeface="Arial" pitchFamily="34" charset="0"/>
              <a:buAutoNum type="arabicParenR"/>
            </a:pPr>
            <a:r>
              <a:rPr lang="en-US" sz="5500" dirty="0" smtClean="0"/>
              <a:t>Southern </a:t>
            </a:r>
            <a:r>
              <a:rPr lang="en-US" sz="5500" dirty="0"/>
              <a:t>- Start at Fulton on Red River and then on to San Diego.</a:t>
            </a:r>
          </a:p>
          <a:p>
            <a:pPr marL="457200" lvl="1" indent="0">
              <a:buNone/>
            </a:pPr>
            <a:endParaRPr lang="en-US" sz="5100" dirty="0" smtClean="0"/>
          </a:p>
          <a:p>
            <a:pPr marL="0" indent="0">
              <a:buNone/>
            </a:pPr>
            <a:r>
              <a:rPr lang="en-US" sz="5100" dirty="0" smtClean="0">
                <a:solidFill>
                  <a:srgbClr val="FF0000"/>
                </a:solidFill>
              </a:rPr>
              <a:t>They did not survey the route ultimately followed by the Union and Central Pacific Railroads because it was already reasonably well known.</a:t>
            </a:r>
          </a:p>
          <a:p>
            <a:endParaRPr lang="en-US" sz="5100" dirty="0" smtClean="0"/>
          </a:p>
          <a:p>
            <a:endParaRPr lang="en-US" sz="4000" dirty="0" smtClean="0"/>
          </a:p>
          <a:p>
            <a:endParaRPr lang="en-US" dirty="0"/>
          </a:p>
        </p:txBody>
      </p:sp>
    </p:spTree>
    <p:extLst>
      <p:ext uri="{BB962C8B-B14F-4D97-AF65-F5344CB8AC3E}">
        <p14:creationId xmlns:p14="http://schemas.microsoft.com/office/powerpoint/2010/main" val="182878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85800"/>
          </a:xfrm>
        </p:spPr>
        <p:txBody>
          <a:bodyPr>
            <a:normAutofit fontScale="90000"/>
          </a:bodyPr>
          <a:lstStyle/>
          <a:p>
            <a:r>
              <a:rPr lang="en-US" sz="4000" b="1" dirty="0"/>
              <a:t>A Brief </a:t>
            </a:r>
            <a:r>
              <a:rPr lang="en-US" sz="4000" b="1" dirty="0" smtClean="0"/>
              <a:t>History</a:t>
            </a:r>
            <a:endParaRPr lang="en-US" sz="4000" dirty="0"/>
          </a:p>
        </p:txBody>
      </p:sp>
      <p:sp>
        <p:nvSpPr>
          <p:cNvPr id="3" name="Content Placeholder 2"/>
          <p:cNvSpPr>
            <a:spLocks noGrp="1"/>
          </p:cNvSpPr>
          <p:nvPr>
            <p:ph idx="1"/>
          </p:nvPr>
        </p:nvSpPr>
        <p:spPr>
          <a:xfrm>
            <a:off x="381000" y="1143000"/>
            <a:ext cx="8534400" cy="5486400"/>
          </a:xfrm>
        </p:spPr>
        <p:txBody>
          <a:bodyPr>
            <a:normAutofit fontScale="25000" lnSpcReduction="20000"/>
          </a:bodyPr>
          <a:lstStyle/>
          <a:p>
            <a:pPr marL="0" indent="0">
              <a:buNone/>
            </a:pPr>
            <a:r>
              <a:rPr lang="en-US" sz="9600" dirty="0" smtClean="0"/>
              <a:t>The physical reconnaissance took two years and assembling 12 volumes of findings took almost five years (1855 – 1860).  The result was the first systematic study of large areas of the Western U.S., and descriptions of three feasible transcontinental lines eventually.</a:t>
            </a:r>
          </a:p>
          <a:p>
            <a:pPr marL="0" indent="0">
              <a:buNone/>
            </a:pPr>
            <a:endParaRPr lang="en-US" sz="9600" dirty="0" smtClean="0"/>
          </a:p>
          <a:p>
            <a:pPr marL="0" indent="0">
              <a:buNone/>
            </a:pPr>
            <a:r>
              <a:rPr lang="en-US" sz="9600" dirty="0" smtClean="0"/>
              <a:t>Results of the five different routes: </a:t>
            </a:r>
          </a:p>
          <a:p>
            <a:pPr marL="457200" lvl="1" indent="0">
              <a:buNone/>
            </a:pPr>
            <a:r>
              <a:rPr lang="en-US" sz="9600" dirty="0" smtClean="0">
                <a:solidFill>
                  <a:srgbClr val="FF0000"/>
                </a:solidFill>
              </a:rPr>
              <a:t>Route 1 </a:t>
            </a:r>
            <a:r>
              <a:rPr lang="en-US" sz="9600" dirty="0" smtClean="0"/>
              <a:t>– Possible except for cost and longer distance to get to Sacramento, CA. followed in later years by Northern Pacific Railroad.  </a:t>
            </a:r>
          </a:p>
          <a:p>
            <a:pPr marL="457200" lvl="1" indent="0">
              <a:buNone/>
            </a:pPr>
            <a:r>
              <a:rPr lang="en-US" sz="9600" dirty="0" smtClean="0">
                <a:solidFill>
                  <a:srgbClr val="FF0000"/>
                </a:solidFill>
              </a:rPr>
              <a:t>Route 2 </a:t>
            </a:r>
            <a:r>
              <a:rPr lang="en-US" sz="9600" dirty="0" smtClean="0"/>
              <a:t>– Possible and part of this route was used by Pacific Railroad</a:t>
            </a:r>
          </a:p>
          <a:p>
            <a:pPr marL="457200" lvl="1" indent="0">
              <a:buNone/>
            </a:pPr>
            <a:r>
              <a:rPr lang="en-US" sz="9600" dirty="0" smtClean="0">
                <a:solidFill>
                  <a:srgbClr val="FF0000"/>
                </a:solidFill>
              </a:rPr>
              <a:t>Route 3</a:t>
            </a:r>
            <a:r>
              <a:rPr lang="en-US" sz="9600" dirty="0" smtClean="0"/>
              <a:t> - Basically deemed not feasible at the time.  </a:t>
            </a:r>
          </a:p>
          <a:p>
            <a:pPr marL="457200" lvl="1" indent="0">
              <a:buNone/>
            </a:pPr>
            <a:r>
              <a:rPr lang="en-US" sz="9600" dirty="0" smtClean="0">
                <a:solidFill>
                  <a:srgbClr val="FF0000"/>
                </a:solidFill>
              </a:rPr>
              <a:t>Route 4 </a:t>
            </a:r>
            <a:r>
              <a:rPr lang="en-US" sz="9600" dirty="0" smtClean="0"/>
              <a:t>–Feasible and followed later by the Atchison, Topeka, and Santa Fe Railroad.</a:t>
            </a:r>
          </a:p>
          <a:p>
            <a:pPr marL="457200" lvl="1" indent="0">
              <a:buNone/>
            </a:pPr>
            <a:r>
              <a:rPr lang="en-US" sz="9600" dirty="0" smtClean="0">
                <a:solidFill>
                  <a:srgbClr val="FF0000"/>
                </a:solidFill>
              </a:rPr>
              <a:t>Route 5</a:t>
            </a:r>
            <a:r>
              <a:rPr lang="en-US" sz="9600" dirty="0" smtClean="0"/>
              <a:t> - Feasible and followed later by the Southern Pacific Railroad.</a:t>
            </a:r>
          </a:p>
          <a:p>
            <a:pPr marL="457200" lvl="1" indent="0">
              <a:buNone/>
            </a:pPr>
            <a:r>
              <a:rPr lang="en-US" sz="8800" dirty="0" smtClean="0"/>
              <a:t> </a:t>
            </a:r>
          </a:p>
          <a:p>
            <a:pPr marL="0" indent="0">
              <a:buNone/>
            </a:pPr>
            <a:endParaRPr lang="en-US" sz="8800" dirty="0" smtClean="0"/>
          </a:p>
          <a:p>
            <a:pPr marL="0" indent="0">
              <a:buNone/>
            </a:pPr>
            <a:endParaRPr lang="en-US" dirty="0"/>
          </a:p>
        </p:txBody>
      </p:sp>
    </p:spTree>
    <p:extLst>
      <p:ext uri="{BB962C8B-B14F-4D97-AF65-F5344CB8AC3E}">
        <p14:creationId xmlns:p14="http://schemas.microsoft.com/office/powerpoint/2010/main" val="77922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894320" cy="479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380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172325"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323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a:t>A Brief </a:t>
            </a:r>
            <a:r>
              <a:rPr lang="en-US" sz="4000" b="1" dirty="0" smtClean="0"/>
              <a:t>History</a:t>
            </a:r>
            <a:endParaRPr lang="en-US" sz="4000" dirty="0"/>
          </a:p>
        </p:txBody>
      </p:sp>
      <p:sp>
        <p:nvSpPr>
          <p:cNvPr id="3" name="Content Placeholder 2"/>
          <p:cNvSpPr>
            <a:spLocks noGrp="1"/>
          </p:cNvSpPr>
          <p:nvPr>
            <p:ph idx="1"/>
          </p:nvPr>
        </p:nvSpPr>
        <p:spPr>
          <a:xfrm>
            <a:off x="457200" y="1143000"/>
            <a:ext cx="8382000" cy="5105400"/>
          </a:xfrm>
        </p:spPr>
        <p:txBody>
          <a:bodyPr>
            <a:normAutofit fontScale="62500" lnSpcReduction="20000"/>
          </a:bodyPr>
          <a:lstStyle/>
          <a:p>
            <a:r>
              <a:rPr lang="en-US" sz="4000" dirty="0" smtClean="0"/>
              <a:t>No </a:t>
            </a:r>
            <a:r>
              <a:rPr lang="en-US" sz="4000" dirty="0"/>
              <a:t>particular route became a </a:t>
            </a:r>
            <a:r>
              <a:rPr lang="en-US" sz="4000" dirty="0">
                <a:solidFill>
                  <a:srgbClr val="FF0000"/>
                </a:solidFill>
              </a:rPr>
              <a:t>clear favorite </a:t>
            </a:r>
            <a:r>
              <a:rPr lang="en-US" sz="4000" dirty="0"/>
              <a:t>as political groups </a:t>
            </a:r>
            <a:r>
              <a:rPr lang="en-US" sz="4000" dirty="0" smtClean="0"/>
              <a:t>split </a:t>
            </a:r>
            <a:r>
              <a:rPr lang="en-US" sz="4000" dirty="0"/>
              <a:t>over </a:t>
            </a:r>
            <a:r>
              <a:rPr lang="en-US" sz="4000" dirty="0" smtClean="0"/>
              <a:t>where the route should run.</a:t>
            </a:r>
          </a:p>
          <a:p>
            <a:pPr marL="0" indent="0">
              <a:buNone/>
            </a:pPr>
            <a:endParaRPr lang="en-US" sz="4000" dirty="0" smtClean="0"/>
          </a:p>
          <a:p>
            <a:r>
              <a:rPr lang="en-US" sz="4000" b="1" u="sng" dirty="0" smtClean="0"/>
              <a:t>Theodore Judah</a:t>
            </a:r>
            <a:r>
              <a:rPr lang="en-US" sz="4000" dirty="0" smtClean="0"/>
              <a:t>, civil </a:t>
            </a:r>
            <a:r>
              <a:rPr lang="en-US" sz="4000" dirty="0"/>
              <a:t>engineer </a:t>
            </a:r>
            <a:r>
              <a:rPr lang="en-US" sz="4000" dirty="0" smtClean="0"/>
              <a:t>helped </a:t>
            </a:r>
            <a:r>
              <a:rPr lang="en-US" sz="4000" dirty="0"/>
              <a:t>build the first railroad in California, promoted a route along the 41</a:t>
            </a:r>
            <a:r>
              <a:rPr lang="en-US" sz="4000" baseline="30000" dirty="0"/>
              <a:t>st</a:t>
            </a:r>
            <a:r>
              <a:rPr lang="en-US" sz="4000" dirty="0"/>
              <a:t> parallel, running through Nebraska, Wyoming, Utah, Nevada, and California.  </a:t>
            </a:r>
            <a:r>
              <a:rPr lang="en-US" sz="4000" b="1" dirty="0" smtClean="0"/>
              <a:t>"</a:t>
            </a:r>
            <a:r>
              <a:rPr lang="en-US" sz="4000" b="1" dirty="0"/>
              <a:t>Crazy </a:t>
            </a:r>
            <a:r>
              <a:rPr lang="en-US" sz="4000" b="1" dirty="0" smtClean="0"/>
              <a:t>Judah" </a:t>
            </a:r>
          </a:p>
          <a:p>
            <a:endParaRPr lang="en-US" sz="4000" dirty="0" smtClean="0"/>
          </a:p>
          <a:p>
            <a:r>
              <a:rPr lang="en-US" sz="4000" dirty="0" smtClean="0"/>
              <a:t>Judah's </a:t>
            </a:r>
            <a:r>
              <a:rPr lang="en-US" sz="4000" dirty="0"/>
              <a:t>plan had merit, detractors noted </a:t>
            </a:r>
            <a:r>
              <a:rPr lang="en-US" sz="4000" b="1" dirty="0" smtClean="0"/>
              <a:t>obstacles</a:t>
            </a:r>
            <a:r>
              <a:rPr lang="en-US" sz="4000" dirty="0" smtClean="0"/>
              <a:t> </a:t>
            </a:r>
            <a:r>
              <a:rPr lang="en-US" sz="4000" dirty="0"/>
              <a:t>along his proposed </a:t>
            </a:r>
            <a:r>
              <a:rPr lang="en-US" sz="4000" dirty="0" smtClean="0"/>
              <a:t>route: most serious - </a:t>
            </a:r>
            <a:r>
              <a:rPr lang="en-US" sz="4000" u="sng" dirty="0"/>
              <a:t>Sierra Nevada </a:t>
            </a:r>
            <a:r>
              <a:rPr lang="en-US" sz="4000" u="sng" dirty="0" smtClean="0"/>
              <a:t>mountains. </a:t>
            </a:r>
          </a:p>
          <a:p>
            <a:pPr lvl="1"/>
            <a:r>
              <a:rPr lang="en-US" sz="3800" dirty="0" smtClean="0"/>
              <a:t>Require tunneling </a:t>
            </a:r>
            <a:r>
              <a:rPr lang="en-US" sz="3800" dirty="0"/>
              <a:t>through granite mountains and crossing deep </a:t>
            </a:r>
            <a:r>
              <a:rPr lang="en-US" sz="3800" dirty="0" smtClean="0"/>
              <a:t>ravines: engineering feats </a:t>
            </a:r>
            <a:r>
              <a:rPr lang="en-US" sz="3800" dirty="0"/>
              <a:t>yet to be attempted in </a:t>
            </a:r>
            <a:r>
              <a:rPr lang="en-US" sz="3800" dirty="0" smtClean="0"/>
              <a:t>U.S.</a:t>
            </a:r>
          </a:p>
          <a:p>
            <a:pPr lvl="1"/>
            <a:r>
              <a:rPr lang="en-US" sz="3800" dirty="0" smtClean="0"/>
              <a:t> Up to 14,000 feet high and over 400 miles long.</a:t>
            </a:r>
            <a:endParaRPr lang="en-US" sz="3800" dirty="0"/>
          </a:p>
          <a:p>
            <a:endParaRPr lang="en-US" dirty="0"/>
          </a:p>
        </p:txBody>
      </p:sp>
    </p:spTree>
    <p:extLst>
      <p:ext uri="{BB962C8B-B14F-4D97-AF65-F5344CB8AC3E}">
        <p14:creationId xmlns:p14="http://schemas.microsoft.com/office/powerpoint/2010/main" val="11063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Theodore Judah</a:t>
            </a:r>
            <a:r>
              <a:rPr lang="en-US" sz="4000" dirty="0" smtClean="0"/>
              <a:t/>
            </a:r>
            <a:br>
              <a:rPr lang="en-US" sz="4000" dirty="0" smtClean="0"/>
            </a:br>
            <a:r>
              <a:rPr lang="en-US" sz="3100" dirty="0" smtClean="0"/>
              <a:t>March 4, 1826 to February 2, 1863 (37)</a:t>
            </a:r>
            <a:endParaRPr lang="en-US" sz="3100" dirty="0"/>
          </a:p>
        </p:txBody>
      </p:sp>
      <p:pic>
        <p:nvPicPr>
          <p:cNvPr id="4" name="Content Placeholder 3" descr="CPRR Chief Engineer Theodore D. Judah.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3352800" cy="4145280"/>
          </a:xfrm>
          <a:prstGeom prst="rect">
            <a:avLst/>
          </a:prstGeom>
          <a:noFill/>
          <a:ln>
            <a:noFill/>
          </a:ln>
        </p:spPr>
      </p:pic>
    </p:spTree>
    <p:extLst>
      <p:ext uri="{BB962C8B-B14F-4D97-AF65-F5344CB8AC3E}">
        <p14:creationId xmlns:p14="http://schemas.microsoft.com/office/powerpoint/2010/main" val="302172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The CPRR grade </a:t>
            </a:r>
            <a:r>
              <a:rPr lang="en-US" sz="3600" dirty="0" smtClean="0"/>
              <a:t>at Donner Summit</a:t>
            </a:r>
            <a:br>
              <a:rPr lang="en-US" sz="3600" dirty="0" smtClean="0"/>
            </a:br>
            <a:r>
              <a:rPr lang="en-US" sz="3600" dirty="0" smtClean="0"/>
              <a:t>as </a:t>
            </a:r>
            <a:r>
              <a:rPr lang="en-US" sz="3600" dirty="0"/>
              <a:t>it appeared in 1869 and 2003</a:t>
            </a:r>
          </a:p>
        </p:txBody>
      </p:sp>
      <p:pic>
        <p:nvPicPr>
          <p:cNvPr id="4" name="Content Placeholder 3" descr="https://upload.wikimedia.org/wikipedia/commons/thumb/a/a4/CPRR_Sierra_Grade_%40_Donner_Summit_%281869%3B_2003%29.jpg/220px-CPRR_Sierra_Grade_%40_Donner_Summit_%281869%3B_2003%29.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3143250" cy="4443413"/>
          </a:xfrm>
          <a:prstGeom prst="rect">
            <a:avLst/>
          </a:prstGeom>
          <a:noFill/>
          <a:ln>
            <a:noFill/>
          </a:ln>
        </p:spPr>
      </p:pic>
    </p:spTree>
    <p:extLst>
      <p:ext uri="{BB962C8B-B14F-4D97-AF65-F5344CB8AC3E}">
        <p14:creationId xmlns:p14="http://schemas.microsoft.com/office/powerpoint/2010/main" val="703977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a:t>A Brief </a:t>
            </a:r>
            <a:r>
              <a:rPr lang="en-US" sz="4000" b="1" dirty="0" smtClean="0"/>
              <a:t>History</a:t>
            </a:r>
            <a:endParaRPr lang="en-US" sz="4000" dirty="0"/>
          </a:p>
        </p:txBody>
      </p:sp>
      <p:sp>
        <p:nvSpPr>
          <p:cNvPr id="3" name="Content Placeholder 2"/>
          <p:cNvSpPr>
            <a:spLocks noGrp="1"/>
          </p:cNvSpPr>
          <p:nvPr>
            <p:ph idx="1"/>
          </p:nvPr>
        </p:nvSpPr>
        <p:spPr>
          <a:xfrm>
            <a:off x="457200" y="1143000"/>
            <a:ext cx="8382000" cy="5105400"/>
          </a:xfrm>
        </p:spPr>
        <p:txBody>
          <a:bodyPr>
            <a:normAutofit fontScale="85000" lnSpcReduction="20000"/>
          </a:bodyPr>
          <a:lstStyle/>
          <a:p>
            <a:r>
              <a:rPr lang="en-US" b="1" dirty="0" smtClean="0"/>
              <a:t>1859</a:t>
            </a:r>
            <a:r>
              <a:rPr lang="en-US" dirty="0"/>
              <a:t>, Judah received </a:t>
            </a:r>
            <a:r>
              <a:rPr lang="en-US" dirty="0" smtClean="0"/>
              <a:t>Daniel Strong’s (storekeeper </a:t>
            </a:r>
            <a:r>
              <a:rPr lang="en-US" dirty="0"/>
              <a:t>in Dutch Flat, </a:t>
            </a:r>
            <a:r>
              <a:rPr lang="en-US" dirty="0" smtClean="0"/>
              <a:t>California) letter - offered </a:t>
            </a:r>
            <a:r>
              <a:rPr lang="en-US" dirty="0"/>
              <a:t>to show Judah the best route along </a:t>
            </a:r>
            <a:r>
              <a:rPr lang="en-US" dirty="0" smtClean="0"/>
              <a:t>an </a:t>
            </a:r>
            <a:r>
              <a:rPr lang="en-US" dirty="0"/>
              <a:t>old </a:t>
            </a:r>
            <a:r>
              <a:rPr lang="en-US" dirty="0" smtClean="0"/>
              <a:t>road </a:t>
            </a:r>
            <a:r>
              <a:rPr lang="en-US" dirty="0"/>
              <a:t>through the mountains near Donner Pass. </a:t>
            </a:r>
            <a:r>
              <a:rPr lang="en-US" dirty="0" smtClean="0"/>
              <a:t>(Donner Party).</a:t>
            </a:r>
          </a:p>
          <a:p>
            <a:endParaRPr lang="en-US" dirty="0" smtClean="0"/>
          </a:p>
          <a:p>
            <a:r>
              <a:rPr lang="en-US" dirty="0" smtClean="0"/>
              <a:t>The route had a </a:t>
            </a:r>
            <a:r>
              <a:rPr lang="en-US" dirty="0"/>
              <a:t>gradual rise and required </a:t>
            </a:r>
            <a:r>
              <a:rPr lang="en-US" dirty="0" smtClean="0"/>
              <a:t>to </a:t>
            </a:r>
            <a:r>
              <a:rPr lang="en-US" dirty="0"/>
              <a:t>cross </a:t>
            </a:r>
            <a:r>
              <a:rPr lang="en-US" dirty="0" smtClean="0"/>
              <a:t>summit </a:t>
            </a:r>
            <a:r>
              <a:rPr lang="en-US" dirty="0"/>
              <a:t>of only </a:t>
            </a:r>
            <a:r>
              <a:rPr lang="en-US" b="1" dirty="0"/>
              <a:t>one</a:t>
            </a:r>
            <a:r>
              <a:rPr lang="en-US" dirty="0"/>
              <a:t> </a:t>
            </a:r>
            <a:r>
              <a:rPr lang="en-US" dirty="0" smtClean="0"/>
              <a:t>mountain. Judah </a:t>
            </a:r>
            <a:r>
              <a:rPr lang="en-US" dirty="0"/>
              <a:t>agreed and he and Strong drew up letters of incorporation for the Central Pacific Railroad Company.  </a:t>
            </a:r>
            <a:endParaRPr lang="en-US" dirty="0" smtClean="0"/>
          </a:p>
          <a:p>
            <a:endParaRPr lang="en-US" dirty="0" smtClean="0"/>
          </a:p>
          <a:p>
            <a:r>
              <a:rPr lang="en-US" dirty="0" smtClean="0"/>
              <a:t>They </a:t>
            </a:r>
            <a:r>
              <a:rPr lang="en-US" dirty="0"/>
              <a:t>began seeking investors and Judah was able to convince Sacramento businessmen that a railroad would bring much needed trade to the area.  Several men decided to back </a:t>
            </a:r>
            <a:r>
              <a:rPr lang="en-US" dirty="0" smtClean="0"/>
              <a:t>him – became known as the “Big-Four”.</a:t>
            </a:r>
          </a:p>
        </p:txBody>
      </p:sp>
    </p:spTree>
    <p:extLst>
      <p:ext uri="{BB962C8B-B14F-4D97-AF65-F5344CB8AC3E}">
        <p14:creationId xmlns:p14="http://schemas.microsoft.com/office/powerpoint/2010/main" val="204836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Uniting the Nation</a:t>
            </a:r>
            <a:r>
              <a:rPr lang="en-US" dirty="0" smtClean="0"/>
              <a:t/>
            </a:r>
            <a:br>
              <a:rPr lang="en-US" dirty="0" smtClean="0"/>
            </a:br>
            <a:r>
              <a:rPr lang="en-US" dirty="0" smtClean="0"/>
              <a:t>East Meets West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May 10, 1869</a:t>
            </a:r>
            <a:r>
              <a:rPr lang="en-US" dirty="0" smtClean="0"/>
              <a:t>, was reported to be a lovely day in northern Utah.  The weather was favorable, and at Promontory Summit, a joyous gathering marked the completion of a monumental task: Building 1,776 miles of railroad between Omaha, Nebraska and Sacramento, California, the first transcontinental railroad across North America.</a:t>
            </a:r>
          </a:p>
          <a:p>
            <a:pPr marL="0" indent="0">
              <a:buNone/>
            </a:pPr>
            <a:endParaRPr lang="en-US" dirty="0" smtClean="0"/>
          </a:p>
          <a:p>
            <a:r>
              <a:rPr lang="en-US" dirty="0" smtClean="0"/>
              <a:t>Given the weight of this achievement, can you imagine just how hard it must have been for photographer </a:t>
            </a:r>
            <a:r>
              <a:rPr lang="en-US" b="1" dirty="0" smtClean="0">
                <a:solidFill>
                  <a:srgbClr val="00B050"/>
                </a:solidFill>
              </a:rPr>
              <a:t>A.J. Russell</a:t>
            </a:r>
            <a:r>
              <a:rPr lang="en-US" dirty="0" smtClean="0"/>
              <a:t> to get everyone to pause for a moment?</a:t>
            </a:r>
            <a:endParaRPr lang="en-US" dirty="0"/>
          </a:p>
        </p:txBody>
      </p:sp>
    </p:spTree>
    <p:extLst>
      <p:ext uri="{BB962C8B-B14F-4D97-AF65-F5344CB8AC3E}">
        <p14:creationId xmlns:p14="http://schemas.microsoft.com/office/powerpoint/2010/main" val="2814637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smtClean="0"/>
              <a:t>Central Pacific Incorporation</a:t>
            </a:r>
            <a:endParaRPr lang="en-US" sz="4000" dirty="0"/>
          </a:p>
        </p:txBody>
      </p:sp>
      <p:sp>
        <p:nvSpPr>
          <p:cNvPr id="3" name="Content Placeholder 2"/>
          <p:cNvSpPr>
            <a:spLocks noGrp="1"/>
          </p:cNvSpPr>
          <p:nvPr>
            <p:ph idx="1"/>
          </p:nvPr>
        </p:nvSpPr>
        <p:spPr>
          <a:xfrm>
            <a:off x="457200" y="1143000"/>
            <a:ext cx="8382000" cy="5105400"/>
          </a:xfrm>
        </p:spPr>
        <p:txBody>
          <a:bodyPr>
            <a:normAutofit fontScale="92500" lnSpcReduction="20000"/>
          </a:bodyPr>
          <a:lstStyle/>
          <a:p>
            <a:r>
              <a:rPr lang="en-US" b="1" dirty="0" smtClean="0"/>
              <a:t>1859</a:t>
            </a:r>
            <a:r>
              <a:rPr lang="en-US" dirty="0"/>
              <a:t>, Judah received </a:t>
            </a:r>
            <a:r>
              <a:rPr lang="en-US" dirty="0" smtClean="0"/>
              <a:t>Daniel Strong’s (storekeeper </a:t>
            </a:r>
            <a:r>
              <a:rPr lang="en-US" dirty="0"/>
              <a:t>in Dutch Flat, </a:t>
            </a:r>
            <a:r>
              <a:rPr lang="en-US" dirty="0" smtClean="0"/>
              <a:t>California) letter - offered </a:t>
            </a:r>
            <a:r>
              <a:rPr lang="en-US" dirty="0"/>
              <a:t>to show Judah the best route along </a:t>
            </a:r>
            <a:r>
              <a:rPr lang="en-US" dirty="0" smtClean="0"/>
              <a:t>an </a:t>
            </a:r>
            <a:r>
              <a:rPr lang="en-US" dirty="0"/>
              <a:t>old </a:t>
            </a:r>
            <a:r>
              <a:rPr lang="en-US" dirty="0" smtClean="0"/>
              <a:t>road </a:t>
            </a:r>
            <a:r>
              <a:rPr lang="en-US" dirty="0"/>
              <a:t>through the mountains near Donner Pass. </a:t>
            </a:r>
            <a:r>
              <a:rPr lang="en-US" dirty="0" smtClean="0"/>
              <a:t>(Donner Party).</a:t>
            </a:r>
          </a:p>
          <a:p>
            <a:endParaRPr lang="en-US" dirty="0" smtClean="0"/>
          </a:p>
          <a:p>
            <a:r>
              <a:rPr lang="en-US" dirty="0" smtClean="0"/>
              <a:t>The route had a </a:t>
            </a:r>
            <a:r>
              <a:rPr lang="en-US" dirty="0"/>
              <a:t>gradual rise and required </a:t>
            </a:r>
            <a:r>
              <a:rPr lang="en-US" dirty="0" smtClean="0"/>
              <a:t>to </a:t>
            </a:r>
            <a:r>
              <a:rPr lang="en-US" dirty="0"/>
              <a:t>cross </a:t>
            </a:r>
            <a:r>
              <a:rPr lang="en-US" dirty="0" smtClean="0"/>
              <a:t>summit </a:t>
            </a:r>
            <a:r>
              <a:rPr lang="en-US" dirty="0"/>
              <a:t>of only </a:t>
            </a:r>
            <a:r>
              <a:rPr lang="en-US" b="1" dirty="0"/>
              <a:t>one</a:t>
            </a:r>
            <a:r>
              <a:rPr lang="en-US" dirty="0"/>
              <a:t> </a:t>
            </a:r>
            <a:r>
              <a:rPr lang="en-US" dirty="0" smtClean="0"/>
              <a:t>mountain. Judah </a:t>
            </a:r>
            <a:r>
              <a:rPr lang="en-US" dirty="0"/>
              <a:t>agreed and he and Strong </a:t>
            </a:r>
            <a:r>
              <a:rPr lang="en-US" dirty="0">
                <a:solidFill>
                  <a:srgbClr val="FF0000"/>
                </a:solidFill>
              </a:rPr>
              <a:t>drew up letters of incorporation </a:t>
            </a:r>
            <a:r>
              <a:rPr lang="en-US" dirty="0"/>
              <a:t>for the Central Pacific Railroad Company.  </a:t>
            </a:r>
            <a:endParaRPr lang="en-US" dirty="0" smtClean="0"/>
          </a:p>
          <a:p>
            <a:endParaRPr lang="en-US" dirty="0" smtClean="0"/>
          </a:p>
          <a:p>
            <a:r>
              <a:rPr lang="en-US" dirty="0" smtClean="0"/>
              <a:t>The Central Pacific Railroad was incorporated on June 28, 1861 in Sacramento California.</a:t>
            </a:r>
          </a:p>
        </p:txBody>
      </p:sp>
    </p:spTree>
    <p:extLst>
      <p:ext uri="{BB962C8B-B14F-4D97-AF65-F5344CB8AC3E}">
        <p14:creationId xmlns:p14="http://schemas.microsoft.com/office/powerpoint/2010/main" val="3036393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a:t>A Brief </a:t>
            </a:r>
            <a:r>
              <a:rPr lang="en-US" sz="4000" b="1" dirty="0" smtClean="0"/>
              <a:t>History</a:t>
            </a:r>
            <a:endParaRPr lang="en-US" sz="4000" dirty="0"/>
          </a:p>
        </p:txBody>
      </p:sp>
      <p:sp>
        <p:nvSpPr>
          <p:cNvPr id="3" name="Content Placeholder 2"/>
          <p:cNvSpPr>
            <a:spLocks noGrp="1"/>
          </p:cNvSpPr>
          <p:nvPr>
            <p:ph idx="1"/>
          </p:nvPr>
        </p:nvSpPr>
        <p:spPr>
          <a:xfrm>
            <a:off x="457200" y="1143000"/>
            <a:ext cx="8382000" cy="5105400"/>
          </a:xfrm>
        </p:spPr>
        <p:txBody>
          <a:bodyPr>
            <a:normAutofit fontScale="85000" lnSpcReduction="20000"/>
          </a:bodyPr>
          <a:lstStyle/>
          <a:p>
            <a:r>
              <a:rPr lang="en-US" dirty="0" smtClean="0"/>
              <a:t>1863 - </a:t>
            </a:r>
            <a:r>
              <a:rPr lang="en-US" b="1" dirty="0" smtClean="0">
                <a:solidFill>
                  <a:srgbClr val="FF0000"/>
                </a:solidFill>
              </a:rPr>
              <a:t>Five Associates </a:t>
            </a:r>
            <a:r>
              <a:rPr lang="en-US" dirty="0" smtClean="0"/>
              <a:t>decided to back them (first four were the </a:t>
            </a:r>
            <a:r>
              <a:rPr lang="en-US" b="1" dirty="0" smtClean="0">
                <a:solidFill>
                  <a:srgbClr val="00B050"/>
                </a:solidFill>
              </a:rPr>
              <a:t>Big-Four</a:t>
            </a:r>
            <a:r>
              <a:rPr lang="en-US" dirty="0" smtClean="0"/>
              <a:t> investors):</a:t>
            </a:r>
          </a:p>
          <a:p>
            <a:pPr marL="971550" lvl="1" indent="-514350">
              <a:buFont typeface="+mj-lt"/>
              <a:buAutoNum type="arabicPeriod"/>
            </a:pPr>
            <a:r>
              <a:rPr lang="en-US" dirty="0" smtClean="0"/>
              <a:t>hardware wholesaler, </a:t>
            </a:r>
            <a:r>
              <a:rPr lang="en-US" b="1" dirty="0" smtClean="0">
                <a:solidFill>
                  <a:srgbClr val="FF0000"/>
                </a:solidFill>
              </a:rPr>
              <a:t>Collis P. Huntington </a:t>
            </a:r>
            <a:endParaRPr lang="en-US" b="1" dirty="0">
              <a:solidFill>
                <a:srgbClr val="FF0000"/>
              </a:solidFill>
            </a:endParaRPr>
          </a:p>
          <a:p>
            <a:pPr marL="971550" lvl="1" indent="-514350">
              <a:buFont typeface="+mj-lt"/>
              <a:buAutoNum type="arabicPeriod"/>
            </a:pPr>
            <a:r>
              <a:rPr lang="en-US" dirty="0" smtClean="0"/>
              <a:t>his partner, </a:t>
            </a:r>
            <a:r>
              <a:rPr lang="en-US" b="1" dirty="0" smtClean="0">
                <a:solidFill>
                  <a:srgbClr val="FF0000"/>
                </a:solidFill>
              </a:rPr>
              <a:t>Mark Hopkins</a:t>
            </a:r>
            <a:endParaRPr lang="en-US" b="1" dirty="0">
              <a:solidFill>
                <a:srgbClr val="FF0000"/>
              </a:solidFill>
            </a:endParaRPr>
          </a:p>
          <a:p>
            <a:pPr marL="971550" lvl="1" indent="-514350">
              <a:buFont typeface="+mj-lt"/>
              <a:buAutoNum type="arabicPeriod"/>
            </a:pPr>
            <a:r>
              <a:rPr lang="en-US" dirty="0" smtClean="0"/>
              <a:t>dry goods merchant, </a:t>
            </a:r>
            <a:r>
              <a:rPr lang="en-US" b="1" dirty="0" smtClean="0">
                <a:solidFill>
                  <a:srgbClr val="FF0000"/>
                </a:solidFill>
              </a:rPr>
              <a:t>Charles Crocker</a:t>
            </a:r>
            <a:endParaRPr lang="en-US" b="1" dirty="0">
              <a:solidFill>
                <a:srgbClr val="FF0000"/>
              </a:solidFill>
            </a:endParaRPr>
          </a:p>
          <a:p>
            <a:pPr marL="971550" lvl="1" indent="-514350">
              <a:buFont typeface="+mj-lt"/>
              <a:buAutoNum type="arabicPeriod"/>
            </a:pPr>
            <a:r>
              <a:rPr lang="en-US" dirty="0"/>
              <a:t>wholesale grocer, soon to be governor, </a:t>
            </a:r>
            <a:r>
              <a:rPr lang="en-US" b="1" dirty="0" smtClean="0">
                <a:solidFill>
                  <a:srgbClr val="FF0000"/>
                </a:solidFill>
              </a:rPr>
              <a:t>Leland Stanford</a:t>
            </a:r>
          </a:p>
          <a:p>
            <a:pPr marL="971550" lvl="1" indent="-514350">
              <a:buFont typeface="+mj-lt"/>
              <a:buAutoNum type="arabicPeriod"/>
            </a:pPr>
            <a:r>
              <a:rPr lang="en-US" dirty="0" smtClean="0"/>
              <a:t>Lawyer, E</a:t>
            </a:r>
            <a:r>
              <a:rPr lang="en-US" dirty="0"/>
              <a:t>. B. </a:t>
            </a:r>
            <a:r>
              <a:rPr lang="en-US" dirty="0" smtClean="0"/>
              <a:t>Crocker (Charles’ brother)</a:t>
            </a:r>
          </a:p>
          <a:p>
            <a:pPr marL="457200" lvl="1" indent="0">
              <a:buNone/>
            </a:pPr>
            <a:endParaRPr lang="en-US" dirty="0" smtClean="0"/>
          </a:p>
          <a:p>
            <a:pPr marL="514350" indent="-457200"/>
            <a:r>
              <a:rPr lang="en-US" dirty="0" smtClean="0"/>
              <a:t>Later </a:t>
            </a:r>
            <a:r>
              <a:rPr lang="en-US" dirty="0"/>
              <a:t>that year, then-Governor Stanford appointed </a:t>
            </a:r>
            <a:r>
              <a:rPr lang="en-US" dirty="0" smtClean="0"/>
              <a:t>E. B. Crocker </a:t>
            </a:r>
            <a:r>
              <a:rPr lang="en-US" dirty="0"/>
              <a:t>Chief Justice of the California Supreme Court. The nomination caused a </a:t>
            </a:r>
            <a:r>
              <a:rPr lang="en-US" b="1" dirty="0">
                <a:solidFill>
                  <a:srgbClr val="00B050"/>
                </a:solidFill>
              </a:rPr>
              <a:t>scandal</a:t>
            </a:r>
            <a:r>
              <a:rPr lang="en-US" dirty="0"/>
              <a:t> in the local press, which was wary of the conflicts of interest sprouting in Sacramento. </a:t>
            </a:r>
            <a:endParaRPr lang="en-US" dirty="0" smtClean="0"/>
          </a:p>
        </p:txBody>
      </p:sp>
    </p:spTree>
    <p:extLst>
      <p:ext uri="{BB962C8B-B14F-4D97-AF65-F5344CB8AC3E}">
        <p14:creationId xmlns:p14="http://schemas.microsoft.com/office/powerpoint/2010/main" val="2821622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smtClean="0"/>
              <a:t>Big Four</a:t>
            </a:r>
            <a:endParaRPr lang="en-US" sz="4000" dirty="0"/>
          </a:p>
        </p:txBody>
      </p:sp>
      <p:sp>
        <p:nvSpPr>
          <p:cNvPr id="3" name="Content Placeholder 2"/>
          <p:cNvSpPr>
            <a:spLocks noGrp="1"/>
          </p:cNvSpPr>
          <p:nvPr>
            <p:ph idx="1"/>
          </p:nvPr>
        </p:nvSpPr>
        <p:spPr>
          <a:xfrm>
            <a:off x="457200" y="1371600"/>
            <a:ext cx="8382000" cy="4876800"/>
          </a:xfrm>
        </p:spPr>
        <p:txBody>
          <a:bodyPr>
            <a:normAutofit fontScale="92500" lnSpcReduction="20000"/>
          </a:bodyPr>
          <a:lstStyle/>
          <a:p>
            <a:r>
              <a:rPr lang="en-US" sz="3400" dirty="0" smtClean="0"/>
              <a:t>Huntington, Hopkins, Stanford and Crocker.</a:t>
            </a:r>
          </a:p>
          <a:p>
            <a:pPr marL="0" indent="0">
              <a:buNone/>
            </a:pPr>
            <a:endParaRPr lang="en-US" sz="3400" dirty="0" smtClean="0"/>
          </a:p>
          <a:p>
            <a:r>
              <a:rPr lang="en-US" sz="3400" dirty="0" smtClean="0"/>
              <a:t>Big Four paid </a:t>
            </a:r>
            <a:r>
              <a:rPr lang="en-US" sz="3400" dirty="0"/>
              <a:t>Judah to survey the route. </a:t>
            </a:r>
            <a:endParaRPr lang="en-US" sz="3400" dirty="0" smtClean="0"/>
          </a:p>
          <a:p>
            <a:pPr marL="0" indent="0">
              <a:buNone/>
            </a:pPr>
            <a:r>
              <a:rPr lang="en-US" sz="3400" dirty="0" smtClean="0"/>
              <a:t> </a:t>
            </a:r>
          </a:p>
          <a:p>
            <a:r>
              <a:rPr lang="en-US" sz="3400" dirty="0" smtClean="0"/>
              <a:t>October 1861 - Judah </a:t>
            </a:r>
            <a:r>
              <a:rPr lang="en-US" sz="3400" dirty="0"/>
              <a:t>used </a:t>
            </a:r>
            <a:r>
              <a:rPr lang="en-US" sz="3400" dirty="0" smtClean="0"/>
              <a:t>his survey maps - </a:t>
            </a:r>
            <a:r>
              <a:rPr lang="en-US" sz="3400" dirty="0"/>
              <a:t>presentation to </a:t>
            </a:r>
            <a:r>
              <a:rPr lang="en-US" sz="3400" dirty="0" smtClean="0"/>
              <a:t>Congress.</a:t>
            </a:r>
            <a:r>
              <a:rPr lang="en-US" sz="3400" dirty="0"/>
              <a:t> </a:t>
            </a:r>
            <a:endParaRPr lang="en-US" sz="3400" dirty="0" smtClean="0"/>
          </a:p>
          <a:p>
            <a:pPr marL="0" indent="0">
              <a:buNone/>
            </a:pPr>
            <a:r>
              <a:rPr lang="en-US" sz="3400" dirty="0" smtClean="0"/>
              <a:t> </a:t>
            </a:r>
          </a:p>
          <a:p>
            <a:r>
              <a:rPr lang="en-US" sz="3400" dirty="0" smtClean="0"/>
              <a:t>Many </a:t>
            </a:r>
            <a:r>
              <a:rPr lang="en-US" sz="3400" dirty="0"/>
              <a:t>Congressmen were leery of </a:t>
            </a:r>
            <a:r>
              <a:rPr lang="en-US" sz="3400" dirty="0" smtClean="0"/>
              <a:t>such </a:t>
            </a:r>
            <a:r>
              <a:rPr lang="en-US" sz="3400" dirty="0"/>
              <a:t>an expensive venture, especially with the Civil War underway, </a:t>
            </a:r>
            <a:r>
              <a:rPr lang="en-US" sz="3400" dirty="0" smtClean="0"/>
              <a:t>but President </a:t>
            </a:r>
            <a:r>
              <a:rPr lang="en-US" sz="3400" u="sng" dirty="0" smtClean="0">
                <a:hlinkClick r:id="rId2"/>
              </a:rPr>
              <a:t>Abraham </a:t>
            </a:r>
            <a:r>
              <a:rPr lang="en-US" sz="3400" u="sng" dirty="0">
                <a:hlinkClick r:id="rId2"/>
              </a:rPr>
              <a:t>Lincoln</a:t>
            </a:r>
            <a:r>
              <a:rPr lang="en-US" sz="3400" dirty="0"/>
              <a:t>, </a:t>
            </a:r>
            <a:r>
              <a:rPr lang="en-US" sz="3400" dirty="0" smtClean="0"/>
              <a:t>(long </a:t>
            </a:r>
            <a:r>
              <a:rPr lang="en-US" sz="3400" dirty="0"/>
              <a:t>time supporter of </a:t>
            </a:r>
            <a:r>
              <a:rPr lang="en-US" sz="3400" dirty="0" smtClean="0"/>
              <a:t>railroads), </a:t>
            </a:r>
            <a:r>
              <a:rPr lang="en-US" sz="3400" dirty="0"/>
              <a:t>agreed with Judah. </a:t>
            </a:r>
            <a:endParaRPr lang="en-US" sz="3400" dirty="0" smtClean="0"/>
          </a:p>
          <a:p>
            <a:pPr marL="0" indent="0">
              <a:buNone/>
            </a:pPr>
            <a:endParaRPr lang="en-US" dirty="0"/>
          </a:p>
        </p:txBody>
      </p:sp>
    </p:spTree>
    <p:extLst>
      <p:ext uri="{BB962C8B-B14F-4D97-AF65-F5344CB8AC3E}">
        <p14:creationId xmlns:p14="http://schemas.microsoft.com/office/powerpoint/2010/main" val="2847889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Collis P. Huntington</a:t>
            </a:r>
            <a:endParaRPr lang="en-US" sz="4000" dirty="0"/>
          </a:p>
        </p:txBody>
      </p:sp>
      <p:pic>
        <p:nvPicPr>
          <p:cNvPr id="4" name="Content Placeholder 3" descr="La Grande Frontiera - Storia della Ferrovia Transcontinental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1371600"/>
            <a:ext cx="3150394" cy="4333875"/>
          </a:xfrm>
          <a:prstGeom prst="rect">
            <a:avLst/>
          </a:prstGeom>
          <a:noFill/>
          <a:ln>
            <a:noFill/>
          </a:ln>
        </p:spPr>
      </p:pic>
    </p:spTree>
    <p:extLst>
      <p:ext uri="{BB962C8B-B14F-4D97-AF65-F5344CB8AC3E}">
        <p14:creationId xmlns:p14="http://schemas.microsoft.com/office/powerpoint/2010/main" val="3514084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Mark Hopkins</a:t>
            </a:r>
            <a:r>
              <a:rPr lang="en-US" dirty="0" smtClean="0"/>
              <a:t/>
            </a:r>
            <a:br>
              <a:rPr lang="en-US" dirty="0" smtClean="0"/>
            </a:br>
            <a:r>
              <a:rPr lang="en-US" sz="3600" dirty="0" smtClean="0"/>
              <a:t>September 1, 1813 to March 29, 1878 (64)</a:t>
            </a:r>
            <a:endParaRPr lang="en-US" sz="3600" dirty="0"/>
          </a:p>
        </p:txBody>
      </p:sp>
      <p:pic>
        <p:nvPicPr>
          <p:cNvPr id="4" name="Content Placeholder 3" descr="Mark Hopkins 1813-187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752600"/>
            <a:ext cx="3143250" cy="4143375"/>
          </a:xfrm>
          <a:prstGeom prst="rect">
            <a:avLst/>
          </a:prstGeom>
          <a:noFill/>
          <a:ln>
            <a:noFill/>
          </a:ln>
        </p:spPr>
      </p:pic>
    </p:spTree>
    <p:extLst>
      <p:ext uri="{BB962C8B-B14F-4D97-AF65-F5344CB8AC3E}">
        <p14:creationId xmlns:p14="http://schemas.microsoft.com/office/powerpoint/2010/main" val="1439526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Charles Crocker</a:t>
            </a:r>
            <a:br>
              <a:rPr lang="en-US" sz="4000" b="1" dirty="0" smtClean="0"/>
            </a:br>
            <a:r>
              <a:rPr lang="en-US" sz="3600" dirty="0" smtClean="0"/>
              <a:t>September 16, 1822 to August 14, 1888 (65)</a:t>
            </a:r>
            <a:endParaRPr lang="en-US" sz="3600" dirty="0"/>
          </a:p>
        </p:txBody>
      </p:sp>
      <p:pic>
        <p:nvPicPr>
          <p:cNvPr id="4" name="Content Placeholder 3" descr="Charles C Crocker by Stephen W Shaw.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632200" cy="4342130"/>
          </a:xfrm>
          <a:prstGeom prst="rect">
            <a:avLst/>
          </a:prstGeom>
          <a:noFill/>
          <a:ln>
            <a:noFill/>
          </a:ln>
        </p:spPr>
      </p:pic>
    </p:spTree>
    <p:extLst>
      <p:ext uri="{BB962C8B-B14F-4D97-AF65-F5344CB8AC3E}">
        <p14:creationId xmlns:p14="http://schemas.microsoft.com/office/powerpoint/2010/main" val="1030402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Charles Crocker</a:t>
            </a:r>
            <a:endParaRPr lang="en-US" sz="4000"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dirty="0" smtClean="0"/>
              <a:t>Position was construction </a:t>
            </a:r>
            <a:r>
              <a:rPr lang="en-US" dirty="0"/>
              <a:t>supervisor and president of Charles Crocker &amp; Co., a </a:t>
            </a:r>
            <a:r>
              <a:rPr lang="en-US" dirty="0" smtClean="0"/>
              <a:t>Central Pacific </a:t>
            </a:r>
            <a:r>
              <a:rPr lang="en-US" b="1" dirty="0" smtClean="0"/>
              <a:t>subsidiary</a:t>
            </a:r>
            <a:r>
              <a:rPr lang="en-US" dirty="0" smtClean="0"/>
              <a:t> </a:t>
            </a:r>
            <a:r>
              <a:rPr lang="en-US" dirty="0"/>
              <a:t>founded </a:t>
            </a:r>
            <a:r>
              <a:rPr lang="en-US" dirty="0" smtClean="0"/>
              <a:t>to build the railroad.  He resigned </a:t>
            </a:r>
            <a:r>
              <a:rPr lang="en-US" dirty="0"/>
              <a:t>from </a:t>
            </a:r>
            <a:r>
              <a:rPr lang="en-US" dirty="0" smtClean="0"/>
              <a:t>the Central Pacific’s  board of directors.</a:t>
            </a:r>
            <a:r>
              <a:rPr lang="en-US" dirty="0"/>
              <a:t>  </a:t>
            </a:r>
          </a:p>
          <a:p>
            <a:endParaRPr lang="en-US" dirty="0" smtClean="0"/>
          </a:p>
          <a:p>
            <a:r>
              <a:rPr lang="en-US" dirty="0" smtClean="0"/>
              <a:t>Big </a:t>
            </a:r>
            <a:r>
              <a:rPr lang="en-US" dirty="0"/>
              <a:t>Four owned an interest in Crocker's company </a:t>
            </a:r>
          </a:p>
          <a:p>
            <a:endParaRPr lang="en-US" dirty="0" smtClean="0"/>
          </a:p>
          <a:p>
            <a:r>
              <a:rPr lang="en-US" dirty="0" smtClean="0"/>
              <a:t>Crocker </a:t>
            </a:r>
            <a:r>
              <a:rPr lang="en-US" dirty="0"/>
              <a:t>bought train plows to plow </a:t>
            </a:r>
            <a:r>
              <a:rPr lang="en-US" dirty="0" smtClean="0"/>
              <a:t>tracks </a:t>
            </a:r>
            <a:r>
              <a:rPr lang="en-US" dirty="0"/>
              <a:t>of snow through </a:t>
            </a:r>
            <a:r>
              <a:rPr lang="en-US" dirty="0" smtClean="0"/>
              <a:t>mountains, </a:t>
            </a:r>
            <a:r>
              <a:rPr lang="en-US" dirty="0"/>
              <a:t>but they derailed due to </a:t>
            </a:r>
            <a:r>
              <a:rPr lang="en-US" dirty="0" smtClean="0"/>
              <a:t>rail ice. </a:t>
            </a:r>
          </a:p>
          <a:p>
            <a:pPr marL="0" indent="0">
              <a:buNone/>
            </a:pPr>
            <a:endParaRPr lang="en-US" dirty="0" smtClean="0"/>
          </a:p>
          <a:p>
            <a:r>
              <a:rPr lang="en-US" dirty="0" smtClean="0"/>
              <a:t>He built </a:t>
            </a:r>
            <a:r>
              <a:rPr lang="en-US" dirty="0"/>
              <a:t>more than 40 miles of snow sheds </a:t>
            </a:r>
            <a:r>
              <a:rPr lang="en-US" dirty="0" smtClean="0"/>
              <a:t>to </a:t>
            </a:r>
            <a:r>
              <a:rPr lang="en-US" dirty="0"/>
              <a:t>cover the tracks in the Sierra Nevada Mountains, to prevent the tracks from getting covered with snow in the winter. This project cost over $2 million</a:t>
            </a:r>
            <a:r>
              <a:rPr lang="en-US" dirty="0" smtClean="0"/>
              <a:t>.</a:t>
            </a:r>
            <a:endParaRPr lang="en-US" dirty="0"/>
          </a:p>
          <a:p>
            <a:endParaRPr lang="en-US" dirty="0"/>
          </a:p>
        </p:txBody>
      </p:sp>
    </p:spTree>
    <p:extLst>
      <p:ext uri="{BB962C8B-B14F-4D97-AF65-F5344CB8AC3E}">
        <p14:creationId xmlns:p14="http://schemas.microsoft.com/office/powerpoint/2010/main" val="3428895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Leland Stanford</a:t>
            </a:r>
            <a:r>
              <a:rPr lang="en-US" dirty="0" smtClean="0"/>
              <a:t/>
            </a:r>
            <a:br>
              <a:rPr lang="en-US" dirty="0" smtClean="0"/>
            </a:br>
            <a:r>
              <a:rPr lang="en-US" sz="3600" dirty="0" smtClean="0"/>
              <a:t>March 4, 1885 to June 21, 1893 (69)</a:t>
            </a:r>
            <a:endParaRPr lang="en-US" sz="3600" dirty="0"/>
          </a:p>
        </p:txBody>
      </p:sp>
      <p:pic>
        <p:nvPicPr>
          <p:cNvPr id="4" name="Content Placeholder 3" descr="Leland Stanford c1870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15194" y="1600200"/>
            <a:ext cx="2913612" cy="4525963"/>
          </a:xfrm>
          <a:prstGeom prst="rect">
            <a:avLst/>
          </a:prstGeom>
          <a:noFill/>
          <a:ln>
            <a:noFill/>
          </a:ln>
        </p:spPr>
      </p:pic>
    </p:spTree>
    <p:extLst>
      <p:ext uri="{BB962C8B-B14F-4D97-AF65-F5344CB8AC3E}">
        <p14:creationId xmlns:p14="http://schemas.microsoft.com/office/powerpoint/2010/main" val="2185561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Leland Stanford</a:t>
            </a:r>
            <a:endParaRPr lang="en-US" dirty="0"/>
          </a:p>
        </p:txBody>
      </p:sp>
      <p:sp>
        <p:nvSpPr>
          <p:cNvPr id="3" name="Content Placeholder 2"/>
          <p:cNvSpPr>
            <a:spLocks noGrp="1"/>
          </p:cNvSpPr>
          <p:nvPr>
            <p:ph idx="1"/>
          </p:nvPr>
        </p:nvSpPr>
        <p:spPr/>
        <p:txBody>
          <a:bodyPr>
            <a:normAutofit lnSpcReduction="10000"/>
          </a:bodyPr>
          <a:lstStyle/>
          <a:p>
            <a:r>
              <a:rPr lang="en-US" dirty="0" smtClean="0"/>
              <a:t>United States Senator from California.</a:t>
            </a:r>
          </a:p>
          <a:p>
            <a:endParaRPr lang="en-US" dirty="0"/>
          </a:p>
          <a:p>
            <a:r>
              <a:rPr lang="en-US" dirty="0" smtClean="0"/>
              <a:t>8th </a:t>
            </a:r>
            <a:r>
              <a:rPr lang="en-US" b="1" dirty="0" smtClean="0">
                <a:solidFill>
                  <a:srgbClr val="00B050"/>
                </a:solidFill>
              </a:rPr>
              <a:t>Governor of California </a:t>
            </a:r>
            <a:r>
              <a:rPr lang="en-US" dirty="0" smtClean="0"/>
              <a:t>from January 10, 1862 to December 10, 1863.</a:t>
            </a:r>
          </a:p>
          <a:p>
            <a:endParaRPr lang="en-US" dirty="0"/>
          </a:p>
          <a:p>
            <a:r>
              <a:rPr lang="en-US" dirty="0" smtClean="0"/>
              <a:t>Alma Mater – Cazenovia Seminary</a:t>
            </a:r>
          </a:p>
          <a:p>
            <a:endParaRPr lang="en-US" dirty="0"/>
          </a:p>
          <a:p>
            <a:r>
              <a:rPr lang="en-US" dirty="0" smtClean="0"/>
              <a:t>Political Party - Republican</a:t>
            </a:r>
            <a:endParaRPr lang="en-US" dirty="0"/>
          </a:p>
        </p:txBody>
      </p:sp>
    </p:spTree>
    <p:extLst>
      <p:ext uri="{BB962C8B-B14F-4D97-AF65-F5344CB8AC3E}">
        <p14:creationId xmlns:p14="http://schemas.microsoft.com/office/powerpoint/2010/main" val="2190387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Pacific Railway Route</a:t>
            </a:r>
            <a:endParaRPr lang="en-US" dirty="0"/>
          </a:p>
        </p:txBody>
      </p:sp>
      <p:pic>
        <p:nvPicPr>
          <p:cNvPr id="4" name="Content Placeholder 3" descr="Image result for transcontinental railroad imag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15770"/>
            <a:ext cx="8229600" cy="4294822"/>
          </a:xfrm>
          <a:prstGeom prst="rect">
            <a:avLst/>
          </a:prstGeom>
          <a:noFill/>
          <a:ln>
            <a:noFill/>
          </a:ln>
        </p:spPr>
      </p:pic>
    </p:spTree>
    <p:extLst>
      <p:ext uri="{BB962C8B-B14F-4D97-AF65-F5344CB8AC3E}">
        <p14:creationId xmlns:p14="http://schemas.microsoft.com/office/powerpoint/2010/main" val="321156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solidFill>
                  <a:srgbClr val="FFC000"/>
                </a:solidFill>
              </a:rPr>
              <a:t>Golden Spike</a:t>
            </a:r>
            <a:endParaRPr lang="en-US" sz="4000" b="1" dirty="0">
              <a:solidFill>
                <a:srgbClr val="FFC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0683"/>
            <a:ext cx="8229600" cy="450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173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85800"/>
          </a:xfrm>
        </p:spPr>
        <p:txBody>
          <a:bodyPr>
            <a:normAutofit/>
          </a:bodyPr>
          <a:lstStyle/>
          <a:p>
            <a:r>
              <a:rPr lang="en-US" sz="3600" b="1" dirty="0" smtClean="0"/>
              <a:t>Central Pacific - Judah</a:t>
            </a:r>
            <a:endParaRPr lang="en-US" sz="3600" dirty="0"/>
          </a:p>
        </p:txBody>
      </p:sp>
      <p:sp>
        <p:nvSpPr>
          <p:cNvPr id="3" name="Content Placeholder 2"/>
          <p:cNvSpPr>
            <a:spLocks noGrp="1"/>
          </p:cNvSpPr>
          <p:nvPr>
            <p:ph idx="1"/>
          </p:nvPr>
        </p:nvSpPr>
        <p:spPr>
          <a:xfrm>
            <a:off x="457200" y="1143000"/>
            <a:ext cx="8382000" cy="5105400"/>
          </a:xfrm>
        </p:spPr>
        <p:txBody>
          <a:bodyPr>
            <a:normAutofit fontScale="77500" lnSpcReduction="20000"/>
          </a:bodyPr>
          <a:lstStyle/>
          <a:p>
            <a:r>
              <a:rPr lang="en-US" dirty="0" smtClean="0"/>
              <a:t>Immediately</a:t>
            </a:r>
            <a:r>
              <a:rPr lang="en-US" dirty="0"/>
              <a:t>, </a:t>
            </a:r>
            <a:r>
              <a:rPr lang="en-US" dirty="0" smtClean="0"/>
              <a:t>conflict between </a:t>
            </a:r>
            <a:r>
              <a:rPr lang="en-US" dirty="0"/>
              <a:t>Judah </a:t>
            </a:r>
            <a:r>
              <a:rPr lang="en-US" dirty="0" smtClean="0"/>
              <a:t>and partners. </a:t>
            </a:r>
          </a:p>
          <a:p>
            <a:pPr marL="0" indent="0">
              <a:buNone/>
            </a:pPr>
            <a:r>
              <a:rPr lang="en-US" dirty="0" smtClean="0"/>
              <a:t>  </a:t>
            </a:r>
          </a:p>
          <a:p>
            <a:r>
              <a:rPr lang="en-US" dirty="0" smtClean="0"/>
              <a:t>October </a:t>
            </a:r>
            <a:r>
              <a:rPr lang="en-US" dirty="0"/>
              <a:t>1863, Judah </a:t>
            </a:r>
            <a:r>
              <a:rPr lang="en-US" dirty="0" smtClean="0"/>
              <a:t>sailed through Panama </a:t>
            </a:r>
            <a:r>
              <a:rPr lang="en-US" dirty="0"/>
              <a:t>for New York to attempt to find </a:t>
            </a:r>
            <a:r>
              <a:rPr lang="en-US" dirty="0" smtClean="0"/>
              <a:t>new investors to buy </a:t>
            </a:r>
            <a:r>
              <a:rPr lang="en-US" dirty="0"/>
              <a:t>out his Sacramento partners</a:t>
            </a:r>
            <a:r>
              <a:rPr lang="en-US" dirty="0" smtClean="0"/>
              <a:t>.</a:t>
            </a:r>
          </a:p>
          <a:p>
            <a:endParaRPr lang="en-US" dirty="0" smtClean="0"/>
          </a:p>
          <a:p>
            <a:r>
              <a:rPr lang="en-US" dirty="0" smtClean="0"/>
              <a:t>Contracted </a:t>
            </a:r>
            <a:r>
              <a:rPr lang="en-US" dirty="0"/>
              <a:t>yellow fever during this trip and died on November 2, one week after reaching New York City.  </a:t>
            </a:r>
            <a:endParaRPr lang="en-US" dirty="0" smtClean="0"/>
          </a:p>
          <a:p>
            <a:endParaRPr lang="en-US" dirty="0" smtClean="0"/>
          </a:p>
          <a:p>
            <a:r>
              <a:rPr lang="en-US" dirty="0" smtClean="0"/>
              <a:t>First rail </a:t>
            </a:r>
            <a:r>
              <a:rPr lang="en-US" dirty="0"/>
              <a:t>was </a:t>
            </a:r>
            <a:r>
              <a:rPr lang="en-US" dirty="0" smtClean="0"/>
              <a:t>spiked </a:t>
            </a:r>
            <a:r>
              <a:rPr lang="en-US" dirty="0"/>
              <a:t>on October 26, 1863. </a:t>
            </a:r>
            <a:r>
              <a:rPr lang="en-US" dirty="0" smtClean="0"/>
              <a:t>Judah did not see.</a:t>
            </a:r>
          </a:p>
          <a:p>
            <a:pPr marL="0" indent="0">
              <a:buNone/>
            </a:pPr>
            <a:endParaRPr lang="en-US" dirty="0" smtClean="0"/>
          </a:p>
          <a:p>
            <a:r>
              <a:rPr lang="en-US" dirty="0" smtClean="0"/>
              <a:t>Big </a:t>
            </a:r>
            <a:r>
              <a:rPr lang="en-US" dirty="0"/>
              <a:t>Four replaced Judah </a:t>
            </a:r>
            <a:r>
              <a:rPr lang="en-US" dirty="0" smtClean="0"/>
              <a:t>with Civil Engineer Samuel Montague (1830-1883) and began </a:t>
            </a:r>
            <a:r>
              <a:rPr lang="en-US" dirty="0"/>
              <a:t>building the line east from Sacramento.</a:t>
            </a:r>
          </a:p>
          <a:p>
            <a:endParaRPr lang="en-US" dirty="0"/>
          </a:p>
        </p:txBody>
      </p:sp>
    </p:spTree>
    <p:extLst>
      <p:ext uri="{BB962C8B-B14F-4D97-AF65-F5344CB8AC3E}">
        <p14:creationId xmlns:p14="http://schemas.microsoft.com/office/powerpoint/2010/main" val="4020926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a:t>A Brief </a:t>
            </a:r>
            <a:r>
              <a:rPr lang="en-US" sz="4000" b="1" dirty="0" smtClean="0"/>
              <a:t>History</a:t>
            </a:r>
            <a:endParaRPr lang="en-US" sz="4000" dirty="0"/>
          </a:p>
        </p:txBody>
      </p:sp>
      <p:sp>
        <p:nvSpPr>
          <p:cNvPr id="3" name="Content Placeholder 2"/>
          <p:cNvSpPr>
            <a:spLocks noGrp="1"/>
          </p:cNvSpPr>
          <p:nvPr>
            <p:ph idx="1"/>
          </p:nvPr>
        </p:nvSpPr>
        <p:spPr>
          <a:xfrm>
            <a:off x="457200" y="1143000"/>
            <a:ext cx="8382000" cy="5334000"/>
          </a:xfrm>
        </p:spPr>
        <p:txBody>
          <a:bodyPr>
            <a:normAutofit fontScale="32500" lnSpcReduction="20000"/>
          </a:bodyPr>
          <a:lstStyle/>
          <a:p>
            <a:r>
              <a:rPr lang="en-US" sz="8000" dirty="0" smtClean="0"/>
              <a:t>The country had to deal with the issue of slavery first.  Southern secession cleared the for a quick decision on building the initial Pacific Railroad. </a:t>
            </a:r>
          </a:p>
          <a:p>
            <a:endParaRPr lang="en-US" sz="8000" dirty="0"/>
          </a:p>
          <a:p>
            <a:r>
              <a:rPr lang="en-US" sz="8000" dirty="0" smtClean="0"/>
              <a:t>California was ahead of the process.  They had anticipated the need for a railroad linking the coasts and had already contemplated a railroad across the Sierra Nevada to the rich mineral deposits of Nevada Territory.</a:t>
            </a:r>
          </a:p>
          <a:p>
            <a:endParaRPr lang="en-US" sz="8000" dirty="0"/>
          </a:p>
          <a:p>
            <a:r>
              <a:rPr lang="en-US" sz="8000" dirty="0" smtClean="0"/>
              <a:t>The Central Pacific Railroad incorporated in California a year before the Pacific Railroad Act.  Congress folded it into the Act, and it </a:t>
            </a:r>
            <a:r>
              <a:rPr lang="en-US" sz="8000" dirty="0"/>
              <a:t>e</a:t>
            </a:r>
            <a:r>
              <a:rPr lang="en-US" sz="8000" dirty="0" smtClean="0"/>
              <a:t>njoyed many of the benefits and few of the restrictions imposed upon the Union Pacific. </a:t>
            </a:r>
          </a:p>
          <a:p>
            <a:endParaRPr lang="en-US" sz="8000" dirty="0"/>
          </a:p>
          <a:p>
            <a:pPr marL="457200" lvl="1" indent="0">
              <a:buNone/>
            </a:pPr>
            <a:r>
              <a:rPr lang="en-US" sz="3600" dirty="0" smtClean="0"/>
              <a:t> </a:t>
            </a:r>
          </a:p>
          <a:p>
            <a:pPr marL="0" indent="0">
              <a:buNone/>
            </a:pPr>
            <a:endParaRPr lang="en-US" sz="4000" dirty="0" smtClean="0"/>
          </a:p>
          <a:p>
            <a:pPr marL="0" indent="0">
              <a:buNone/>
            </a:pPr>
            <a:endParaRPr lang="en-US" dirty="0"/>
          </a:p>
        </p:txBody>
      </p:sp>
    </p:spTree>
    <p:extLst>
      <p:ext uri="{BB962C8B-B14F-4D97-AF65-F5344CB8AC3E}">
        <p14:creationId xmlns:p14="http://schemas.microsoft.com/office/powerpoint/2010/main" val="1176683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85800"/>
          </a:xfrm>
        </p:spPr>
        <p:txBody>
          <a:bodyPr>
            <a:normAutofit fontScale="90000"/>
          </a:bodyPr>
          <a:lstStyle/>
          <a:p>
            <a:r>
              <a:rPr lang="en-US" sz="4000" b="1" dirty="0" smtClean="0"/>
              <a:t>Union Pacific</a:t>
            </a:r>
            <a:endParaRPr lang="en-US" sz="4000" dirty="0"/>
          </a:p>
        </p:txBody>
      </p:sp>
      <p:sp>
        <p:nvSpPr>
          <p:cNvPr id="3" name="Content Placeholder 2"/>
          <p:cNvSpPr>
            <a:spLocks noGrp="1"/>
          </p:cNvSpPr>
          <p:nvPr>
            <p:ph idx="1"/>
          </p:nvPr>
        </p:nvSpPr>
        <p:spPr>
          <a:xfrm>
            <a:off x="457200" y="1143000"/>
            <a:ext cx="8382000" cy="5105400"/>
          </a:xfrm>
        </p:spPr>
        <p:txBody>
          <a:bodyPr>
            <a:normAutofit fontScale="85000" lnSpcReduction="20000"/>
          </a:bodyPr>
          <a:lstStyle/>
          <a:p>
            <a:r>
              <a:rPr lang="en-US" dirty="0"/>
              <a:t>At the eastern end of the project</a:t>
            </a:r>
            <a:r>
              <a:rPr lang="en-US" dirty="0" smtClean="0"/>
              <a:t>, Grenville Dodge and </a:t>
            </a:r>
            <a:r>
              <a:rPr lang="en-US" dirty="0"/>
              <a:t>his assistant, </a:t>
            </a:r>
            <a:r>
              <a:rPr lang="en-US" dirty="0" smtClean="0"/>
              <a:t>Peter </a:t>
            </a:r>
            <a:r>
              <a:rPr lang="en-US" dirty="0" err="1" smtClean="0"/>
              <a:t>Dey</a:t>
            </a:r>
            <a:r>
              <a:rPr lang="en-US" dirty="0" smtClean="0"/>
              <a:t>, </a:t>
            </a:r>
            <a:r>
              <a:rPr lang="en-US" dirty="0"/>
              <a:t>surveyed the potential route the Union Pacific would follow</a:t>
            </a:r>
            <a:r>
              <a:rPr lang="en-US" dirty="0" smtClean="0"/>
              <a:t>.</a:t>
            </a:r>
          </a:p>
          <a:p>
            <a:pPr marL="0" indent="0">
              <a:buNone/>
            </a:pPr>
            <a:r>
              <a:rPr lang="en-US" dirty="0" smtClean="0"/>
              <a:t> </a:t>
            </a:r>
          </a:p>
          <a:p>
            <a:r>
              <a:rPr lang="en-US" dirty="0" smtClean="0"/>
              <a:t>They </a:t>
            </a:r>
            <a:r>
              <a:rPr lang="en-US" dirty="0"/>
              <a:t>recommended a line that would follow Platt River, along the North Fork, that would cross the Continental Divide at South Pass in Wyoming and continue along to Green River. </a:t>
            </a:r>
            <a:endParaRPr lang="en-US" dirty="0" smtClean="0"/>
          </a:p>
          <a:p>
            <a:pPr marL="0" indent="0">
              <a:buNone/>
            </a:pPr>
            <a:endParaRPr lang="en-US" dirty="0" smtClean="0"/>
          </a:p>
          <a:p>
            <a:r>
              <a:rPr lang="en-US" dirty="0" smtClean="0"/>
              <a:t>President </a:t>
            </a:r>
            <a:r>
              <a:rPr lang="en-US" dirty="0"/>
              <a:t>Lincoln </a:t>
            </a:r>
            <a:r>
              <a:rPr lang="en-US" b="1" dirty="0"/>
              <a:t>favored</a:t>
            </a:r>
            <a:r>
              <a:rPr lang="en-US" dirty="0"/>
              <a:t> this route and made the decision that the eastern terminus </a:t>
            </a:r>
            <a:r>
              <a:rPr lang="en-US" dirty="0" smtClean="0"/>
              <a:t>of the transcontinental railroad </a:t>
            </a:r>
            <a:r>
              <a:rPr lang="en-US" dirty="0"/>
              <a:t>would be Council Bluffs, Iowa, across the Missouri River from Omaha, </a:t>
            </a:r>
            <a:r>
              <a:rPr lang="en-US" dirty="0" smtClean="0"/>
              <a:t>Nebraska</a:t>
            </a:r>
            <a:r>
              <a:rPr lang="en-US" dirty="0"/>
              <a:t>. </a:t>
            </a:r>
          </a:p>
          <a:p>
            <a:endParaRPr lang="en-US" dirty="0"/>
          </a:p>
        </p:txBody>
      </p:sp>
    </p:spTree>
    <p:extLst>
      <p:ext uri="{BB962C8B-B14F-4D97-AF65-F5344CB8AC3E}">
        <p14:creationId xmlns:p14="http://schemas.microsoft.com/office/powerpoint/2010/main" val="2883716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Pacific Railway Act (Civil War)</a:t>
            </a:r>
            <a:endParaRPr lang="en-US" sz="3600" dirty="0"/>
          </a:p>
        </p:txBody>
      </p:sp>
      <p:sp>
        <p:nvSpPr>
          <p:cNvPr id="3" name="Content Placeholder 2"/>
          <p:cNvSpPr>
            <a:spLocks noGrp="1"/>
          </p:cNvSpPr>
          <p:nvPr>
            <p:ph idx="1"/>
          </p:nvPr>
        </p:nvSpPr>
        <p:spPr>
          <a:xfrm>
            <a:off x="457200" y="1143000"/>
            <a:ext cx="8229600" cy="5181600"/>
          </a:xfrm>
        </p:spPr>
        <p:txBody>
          <a:bodyPr>
            <a:normAutofit fontScale="77500" lnSpcReduction="20000"/>
          </a:bodyPr>
          <a:lstStyle/>
          <a:p>
            <a:r>
              <a:rPr lang="en-US" dirty="0"/>
              <a:t>July 1, 1862, Lincoln signed </a:t>
            </a:r>
            <a:r>
              <a:rPr lang="en-US" b="1" dirty="0" smtClean="0">
                <a:solidFill>
                  <a:srgbClr val="FF0000"/>
                </a:solidFill>
              </a:rPr>
              <a:t>Pacific </a:t>
            </a:r>
            <a:r>
              <a:rPr lang="en-US" b="1" dirty="0">
                <a:solidFill>
                  <a:srgbClr val="FF0000"/>
                </a:solidFill>
              </a:rPr>
              <a:t>Railway Act</a:t>
            </a:r>
            <a:r>
              <a:rPr lang="en-US" dirty="0"/>
              <a:t>, authorizing land grants and government </a:t>
            </a:r>
            <a:r>
              <a:rPr lang="en-US" dirty="0" smtClean="0"/>
              <a:t>bonds per </a:t>
            </a:r>
            <a:r>
              <a:rPr lang="en-US" dirty="0"/>
              <a:t>mile of track </a:t>
            </a:r>
            <a:r>
              <a:rPr lang="en-US" dirty="0" smtClean="0"/>
              <a:t>laid. U.P. incorporated via the act.  (Republican </a:t>
            </a:r>
            <a:r>
              <a:rPr lang="en-US" smtClean="0"/>
              <a:t>controlled Congress).</a:t>
            </a:r>
            <a:endParaRPr lang="en-US" dirty="0" smtClean="0"/>
          </a:p>
          <a:p>
            <a:endParaRPr lang="en-US" dirty="0" smtClean="0"/>
          </a:p>
          <a:p>
            <a:r>
              <a:rPr lang="en-US" dirty="0" smtClean="0"/>
              <a:t>Each </a:t>
            </a:r>
            <a:r>
              <a:rPr lang="en-US" dirty="0"/>
              <a:t>railroad received its right-of-way along with a land grant of ten </a:t>
            </a:r>
            <a:r>
              <a:rPr lang="en-US" b="1" dirty="0">
                <a:solidFill>
                  <a:srgbClr val="00B050"/>
                </a:solidFill>
              </a:rPr>
              <a:t>alternating sections </a:t>
            </a:r>
            <a:r>
              <a:rPr lang="en-US" dirty="0"/>
              <a:t>on both sides of every mile of track (about 12,800 </a:t>
            </a:r>
            <a:r>
              <a:rPr lang="en-US" dirty="0" smtClean="0"/>
              <a:t>acres/mile); government </a:t>
            </a:r>
            <a:r>
              <a:rPr lang="en-US" dirty="0"/>
              <a:t>retained </a:t>
            </a:r>
            <a:r>
              <a:rPr lang="en-US" dirty="0" smtClean="0"/>
              <a:t>sections </a:t>
            </a:r>
            <a:r>
              <a:rPr lang="en-US" dirty="0"/>
              <a:t>in between</a:t>
            </a:r>
            <a:r>
              <a:rPr lang="en-US" dirty="0" smtClean="0"/>
              <a:t>. </a:t>
            </a:r>
          </a:p>
          <a:p>
            <a:pPr marL="0" indent="0">
              <a:buNone/>
            </a:pPr>
            <a:r>
              <a:rPr lang="en-US" dirty="0" smtClean="0"/>
              <a:t> </a:t>
            </a:r>
          </a:p>
          <a:p>
            <a:r>
              <a:rPr lang="en-US" dirty="0" smtClean="0"/>
              <a:t>Companies </a:t>
            </a:r>
            <a:r>
              <a:rPr lang="en-US" dirty="0"/>
              <a:t>received government </a:t>
            </a:r>
            <a:r>
              <a:rPr lang="en-US" dirty="0" smtClean="0"/>
              <a:t>bonds</a:t>
            </a:r>
          </a:p>
          <a:p>
            <a:pPr lvl="1"/>
            <a:r>
              <a:rPr lang="en-US" dirty="0" smtClean="0"/>
              <a:t>$</a:t>
            </a:r>
            <a:r>
              <a:rPr lang="en-US" dirty="0"/>
              <a:t>16,000 a mile </a:t>
            </a:r>
            <a:r>
              <a:rPr lang="en-US" dirty="0" smtClean="0"/>
              <a:t>of </a:t>
            </a:r>
            <a:r>
              <a:rPr lang="en-US" dirty="0"/>
              <a:t>track completed on the </a:t>
            </a:r>
            <a:r>
              <a:rPr lang="en-US" dirty="0" smtClean="0"/>
              <a:t>plains.</a:t>
            </a:r>
          </a:p>
          <a:p>
            <a:pPr lvl="1"/>
            <a:r>
              <a:rPr lang="en-US" dirty="0"/>
              <a:t>$32,000 a mile </a:t>
            </a:r>
            <a:r>
              <a:rPr lang="en-US" dirty="0" smtClean="0"/>
              <a:t>in plateau </a:t>
            </a:r>
            <a:r>
              <a:rPr lang="en-US" dirty="0"/>
              <a:t>between </a:t>
            </a:r>
            <a:r>
              <a:rPr lang="en-US" dirty="0" smtClean="0"/>
              <a:t>Rocky </a:t>
            </a:r>
            <a:r>
              <a:rPr lang="en-US" dirty="0"/>
              <a:t>and Sierra Nevada </a:t>
            </a:r>
            <a:r>
              <a:rPr lang="en-US" dirty="0" smtClean="0"/>
              <a:t>Mountains</a:t>
            </a:r>
          </a:p>
          <a:p>
            <a:pPr lvl="1"/>
            <a:r>
              <a:rPr lang="en-US" dirty="0" smtClean="0"/>
              <a:t>$48,000 a mile for </a:t>
            </a:r>
            <a:r>
              <a:rPr lang="en-US" dirty="0"/>
              <a:t>the mountain </a:t>
            </a:r>
            <a:r>
              <a:rPr lang="en-US" dirty="0" smtClean="0"/>
              <a:t>regions </a:t>
            </a:r>
          </a:p>
          <a:p>
            <a:endParaRPr lang="en-US" dirty="0"/>
          </a:p>
        </p:txBody>
      </p:sp>
    </p:spTree>
    <p:extLst>
      <p:ext uri="{BB962C8B-B14F-4D97-AF65-F5344CB8AC3E}">
        <p14:creationId xmlns:p14="http://schemas.microsoft.com/office/powerpoint/2010/main" val="2231318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b="1" dirty="0"/>
              <a:t>Pacific Railway </a:t>
            </a:r>
            <a:r>
              <a:rPr lang="en-US" sz="3600" b="1" dirty="0" smtClean="0"/>
              <a:t>Act</a:t>
            </a:r>
            <a:endParaRPr lang="en-US" sz="3600" b="1" dirty="0"/>
          </a:p>
        </p:txBody>
      </p:sp>
      <p:sp>
        <p:nvSpPr>
          <p:cNvPr id="3" name="Content Placeholder 2"/>
          <p:cNvSpPr>
            <a:spLocks noGrp="1"/>
          </p:cNvSpPr>
          <p:nvPr>
            <p:ph idx="1"/>
          </p:nvPr>
        </p:nvSpPr>
        <p:spPr>
          <a:xfrm>
            <a:off x="457200" y="914400"/>
            <a:ext cx="8382000" cy="5334000"/>
          </a:xfrm>
        </p:spPr>
        <p:txBody>
          <a:bodyPr>
            <a:normAutofit fontScale="77500" lnSpcReduction="20000"/>
          </a:bodyPr>
          <a:lstStyle/>
          <a:p>
            <a:r>
              <a:rPr lang="en-US" dirty="0" smtClean="0"/>
              <a:t>Land grants </a:t>
            </a:r>
            <a:r>
              <a:rPr lang="en-US" dirty="0"/>
              <a:t>ultimately proved valuable to both railroads but played only a minor role in financing their construction. </a:t>
            </a:r>
          </a:p>
          <a:p>
            <a:endParaRPr lang="en-US" dirty="0" smtClean="0"/>
          </a:p>
          <a:p>
            <a:r>
              <a:rPr lang="en-US" dirty="0" smtClean="0"/>
              <a:t>Land </a:t>
            </a:r>
            <a:r>
              <a:rPr lang="en-US" dirty="0"/>
              <a:t>was difficult to sell, in large part because it had first to be surveyed, and the overwhelmed government land office issued patents (titles) to parcels at a </a:t>
            </a:r>
            <a:r>
              <a:rPr lang="en-US" dirty="0" smtClean="0"/>
              <a:t>very slow </a:t>
            </a:r>
            <a:r>
              <a:rPr lang="en-US" dirty="0"/>
              <a:t>pace.</a:t>
            </a:r>
          </a:p>
          <a:p>
            <a:endParaRPr lang="en-US" dirty="0" smtClean="0"/>
          </a:p>
          <a:p>
            <a:r>
              <a:rPr lang="en-US" dirty="0" smtClean="0"/>
              <a:t>Land </a:t>
            </a:r>
            <a:r>
              <a:rPr lang="en-US" dirty="0"/>
              <a:t>grants helped underwrite </a:t>
            </a:r>
            <a:r>
              <a:rPr lang="en-US" dirty="0" smtClean="0"/>
              <a:t>U.P. </a:t>
            </a:r>
            <a:r>
              <a:rPr lang="en-US" dirty="0"/>
              <a:t>construction mostly as collateral for </a:t>
            </a:r>
            <a:r>
              <a:rPr lang="en-US" b="1" dirty="0" smtClean="0"/>
              <a:t>land-grant </a:t>
            </a:r>
            <a:r>
              <a:rPr lang="en-US" b="1" dirty="0"/>
              <a:t>bonds</a:t>
            </a:r>
            <a:r>
              <a:rPr lang="en-US" dirty="0" smtClean="0"/>
              <a:t>.</a:t>
            </a:r>
          </a:p>
          <a:p>
            <a:pPr marL="0" indent="0">
              <a:buNone/>
            </a:pPr>
            <a:endParaRPr lang="en-US" dirty="0"/>
          </a:p>
          <a:p>
            <a:r>
              <a:rPr lang="en-US" dirty="0"/>
              <a:t>Government bonds </a:t>
            </a:r>
            <a:r>
              <a:rPr lang="en-US" dirty="0" smtClean="0"/>
              <a:t>were 30-year </a:t>
            </a:r>
            <a:r>
              <a:rPr lang="en-US" b="1" dirty="0" smtClean="0"/>
              <a:t>loans</a:t>
            </a:r>
            <a:r>
              <a:rPr lang="en-US" dirty="0" smtClean="0"/>
              <a:t> to </a:t>
            </a:r>
            <a:r>
              <a:rPr lang="en-US" dirty="0"/>
              <a:t>be repaid (at 6% interest</a:t>
            </a:r>
            <a:r>
              <a:rPr lang="en-US" dirty="0" smtClean="0"/>
              <a:t>). </a:t>
            </a:r>
            <a:endParaRPr lang="en-US" dirty="0"/>
          </a:p>
          <a:p>
            <a:endParaRPr lang="en-US" dirty="0" smtClean="0"/>
          </a:p>
          <a:p>
            <a:r>
              <a:rPr lang="en-US" dirty="0" smtClean="0"/>
              <a:t>Each </a:t>
            </a:r>
            <a:r>
              <a:rPr lang="en-US" dirty="0"/>
              <a:t>company </a:t>
            </a:r>
            <a:r>
              <a:rPr lang="en-US" dirty="0" smtClean="0"/>
              <a:t>was responsible </a:t>
            </a:r>
            <a:r>
              <a:rPr lang="en-US" dirty="0"/>
              <a:t>for paying interest on its own bonds.</a:t>
            </a:r>
          </a:p>
        </p:txBody>
      </p:sp>
    </p:spTree>
    <p:extLst>
      <p:ext uri="{BB962C8B-B14F-4D97-AF65-F5344CB8AC3E}">
        <p14:creationId xmlns:p14="http://schemas.microsoft.com/office/powerpoint/2010/main" val="2686699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First Transcontinental Railroad</a:t>
            </a:r>
            <a:endParaRPr lang="en-US" sz="3600" b="1"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Besides Land Grants, the Government loaned the railroad owners per mile to lay track:</a:t>
            </a:r>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69252055"/>
              </p:ext>
            </p:extLst>
          </p:nvPr>
        </p:nvGraphicFramePr>
        <p:xfrm>
          <a:off x="533401" y="2286000"/>
          <a:ext cx="8153398" cy="3733800"/>
        </p:xfrm>
        <a:graphic>
          <a:graphicData uri="http://schemas.openxmlformats.org/drawingml/2006/table">
            <a:tbl>
              <a:tblPr>
                <a:tableStyleId>{5C22544A-7EE6-4342-B048-85BDC9FD1C3A}</a:tableStyleId>
              </a:tblPr>
              <a:tblGrid>
                <a:gridCol w="2043552"/>
                <a:gridCol w="2071247"/>
                <a:gridCol w="2057400"/>
                <a:gridCol w="1981199"/>
              </a:tblGrid>
              <a:tr h="933450">
                <a:tc>
                  <a:txBody>
                    <a:bodyPr/>
                    <a:lstStyle/>
                    <a:p>
                      <a:pPr algn="ctr" fontAlgn="b"/>
                      <a:r>
                        <a:rPr lang="en-US" sz="2800" b="1" u="none" strike="noStrike" dirty="0">
                          <a:solidFill>
                            <a:srgbClr val="FF0000"/>
                          </a:solidFill>
                          <a:effectLst/>
                        </a:rPr>
                        <a:t>Location</a:t>
                      </a:r>
                      <a:endParaRPr lang="en-US" sz="2800" b="1" i="0" u="none" strike="noStrike" dirty="0">
                        <a:solidFill>
                          <a:srgbClr val="FF0000"/>
                        </a:solidFill>
                        <a:effectLst/>
                        <a:latin typeface="Calibri"/>
                      </a:endParaRPr>
                    </a:p>
                  </a:txBody>
                  <a:tcPr marL="9525" marR="9525" marT="9525" marB="0" anchor="b"/>
                </a:tc>
                <a:tc>
                  <a:txBody>
                    <a:bodyPr/>
                    <a:lstStyle/>
                    <a:p>
                      <a:pPr algn="ctr" fontAlgn="b"/>
                      <a:r>
                        <a:rPr lang="en-US" sz="2800" b="1" u="none" strike="noStrike" dirty="0" smtClean="0">
                          <a:solidFill>
                            <a:srgbClr val="FF0000"/>
                          </a:solidFill>
                          <a:effectLst/>
                        </a:rPr>
                        <a:t>1862</a:t>
                      </a:r>
                      <a:endParaRPr lang="en-US" sz="2800" b="1" i="0" u="none" strike="noStrike" dirty="0">
                        <a:solidFill>
                          <a:srgbClr val="FF0000"/>
                        </a:solidFill>
                        <a:effectLst/>
                        <a:latin typeface="Calibri"/>
                      </a:endParaRPr>
                    </a:p>
                  </a:txBody>
                  <a:tcPr marL="9525" marR="9525" marT="9525" marB="0" anchor="b"/>
                </a:tc>
                <a:tc>
                  <a:txBody>
                    <a:bodyPr/>
                    <a:lstStyle/>
                    <a:p>
                      <a:pPr algn="ctr" fontAlgn="b"/>
                      <a:r>
                        <a:rPr lang="en-US" sz="2800" b="1" u="none" strike="noStrike" dirty="0" smtClean="0">
                          <a:solidFill>
                            <a:srgbClr val="FF0000"/>
                          </a:solidFill>
                          <a:effectLst/>
                        </a:rPr>
                        <a:t>1962</a:t>
                      </a:r>
                      <a:endParaRPr lang="en-US" sz="2800" b="1" i="0" u="none" strike="noStrike" dirty="0">
                        <a:solidFill>
                          <a:srgbClr val="FF0000"/>
                        </a:solidFill>
                        <a:effectLst/>
                        <a:latin typeface="Calibri"/>
                      </a:endParaRPr>
                    </a:p>
                  </a:txBody>
                  <a:tcPr marL="9525" marR="9525" marT="9525" marB="0" anchor="b"/>
                </a:tc>
                <a:tc>
                  <a:txBody>
                    <a:bodyPr/>
                    <a:lstStyle/>
                    <a:p>
                      <a:pPr algn="ctr" fontAlgn="b"/>
                      <a:r>
                        <a:rPr lang="en-US" sz="2800" b="1" u="none" strike="noStrike" dirty="0" smtClean="0">
                          <a:solidFill>
                            <a:srgbClr val="FF0000"/>
                          </a:solidFill>
                          <a:effectLst/>
                        </a:rPr>
                        <a:t>2019</a:t>
                      </a:r>
                      <a:endParaRPr lang="en-US" sz="2800" b="1" i="0" u="none" strike="noStrike" dirty="0">
                        <a:solidFill>
                          <a:srgbClr val="FF0000"/>
                        </a:solidFill>
                        <a:effectLst/>
                        <a:latin typeface="Calibri"/>
                      </a:endParaRPr>
                    </a:p>
                  </a:txBody>
                  <a:tcPr marL="9525" marR="9525" marT="9525" marB="0" anchor="b"/>
                </a:tc>
              </a:tr>
              <a:tr h="933450">
                <a:tc>
                  <a:txBody>
                    <a:bodyPr/>
                    <a:lstStyle/>
                    <a:p>
                      <a:pPr algn="l" fontAlgn="b"/>
                      <a:r>
                        <a:rPr lang="en-US" sz="2800" b="1" u="none" strike="noStrike" dirty="0">
                          <a:effectLst/>
                        </a:rPr>
                        <a:t>Mountains</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0" u="none" strike="noStrike" dirty="0" smtClean="0">
                          <a:effectLst/>
                        </a:rPr>
                        <a:t>$48,000</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b="0" i="0" u="none" strike="noStrike" dirty="0" smtClean="0">
                          <a:solidFill>
                            <a:srgbClr val="000000"/>
                          </a:solidFill>
                          <a:effectLst/>
                          <a:latin typeface="Calibri"/>
                        </a:rPr>
                        <a:t>$143,520</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b="0" i="0" u="none" strike="noStrike" dirty="0" smtClean="0">
                          <a:solidFill>
                            <a:srgbClr val="000000"/>
                          </a:solidFill>
                          <a:effectLst/>
                          <a:latin typeface="Calibri"/>
                        </a:rPr>
                        <a:t>$1,217,313</a:t>
                      </a:r>
                      <a:endParaRPr lang="en-US" sz="2800" b="0" i="0" u="none" strike="noStrike" dirty="0">
                        <a:solidFill>
                          <a:srgbClr val="000000"/>
                        </a:solidFill>
                        <a:effectLst/>
                        <a:latin typeface="Calibri"/>
                      </a:endParaRPr>
                    </a:p>
                  </a:txBody>
                  <a:tcPr marL="9525" marR="9525" marT="9525" marB="0" anchor="b"/>
                </a:tc>
              </a:tr>
              <a:tr h="933450">
                <a:tc>
                  <a:txBody>
                    <a:bodyPr/>
                    <a:lstStyle/>
                    <a:p>
                      <a:pPr algn="l" fontAlgn="b"/>
                      <a:r>
                        <a:rPr lang="en-US" sz="2800" b="1" u="none" strike="noStrike" dirty="0">
                          <a:effectLst/>
                        </a:rPr>
                        <a:t>Plateau</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0" u="none" strike="noStrike" dirty="0" smtClean="0">
                          <a:effectLst/>
                        </a:rPr>
                        <a:t>$32,000</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b="0" i="0" u="none" strike="noStrike" dirty="0" smtClean="0">
                          <a:solidFill>
                            <a:srgbClr val="000000"/>
                          </a:solidFill>
                          <a:effectLst/>
                          <a:latin typeface="Calibri"/>
                        </a:rPr>
                        <a:t>$95,680</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b="0" i="0" u="none" strike="noStrike" dirty="0" smtClean="0">
                          <a:solidFill>
                            <a:srgbClr val="000000"/>
                          </a:solidFill>
                          <a:effectLst/>
                          <a:latin typeface="Calibri"/>
                        </a:rPr>
                        <a:t>$811,520</a:t>
                      </a:r>
                      <a:endParaRPr lang="en-US" sz="2800" b="0" i="0" u="none" strike="noStrike" dirty="0">
                        <a:solidFill>
                          <a:srgbClr val="000000"/>
                        </a:solidFill>
                        <a:effectLst/>
                        <a:latin typeface="Calibri"/>
                      </a:endParaRPr>
                    </a:p>
                  </a:txBody>
                  <a:tcPr marL="9525" marR="9525" marT="9525" marB="0" anchor="b"/>
                </a:tc>
              </a:tr>
              <a:tr h="933450">
                <a:tc>
                  <a:txBody>
                    <a:bodyPr/>
                    <a:lstStyle/>
                    <a:p>
                      <a:pPr algn="l" fontAlgn="b"/>
                      <a:r>
                        <a:rPr lang="en-US" sz="2800" b="1" u="none" strike="noStrike" dirty="0">
                          <a:effectLst/>
                        </a:rPr>
                        <a:t>Plains</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0" u="none" strike="noStrike" dirty="0" smtClean="0">
                          <a:effectLst/>
                        </a:rPr>
                        <a:t>$16,000</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b="0" i="0" u="none" strike="noStrike" dirty="0" smtClean="0">
                          <a:solidFill>
                            <a:srgbClr val="000000"/>
                          </a:solidFill>
                          <a:effectLst/>
                          <a:latin typeface="Calibri"/>
                        </a:rPr>
                        <a:t>$47,840</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b="0" i="0" u="none" strike="noStrike" dirty="0" smtClean="0">
                          <a:solidFill>
                            <a:srgbClr val="000000"/>
                          </a:solidFill>
                          <a:effectLst/>
                          <a:latin typeface="Calibri"/>
                        </a:rPr>
                        <a:t>$405,760</a:t>
                      </a:r>
                      <a:endParaRPr lang="en-US" sz="2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797477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r>
              <a:rPr lang="en-US" sz="3600" b="1" dirty="0"/>
              <a:t>1864 Pacific Railway Act </a:t>
            </a:r>
            <a:r>
              <a:rPr lang="en-US" sz="3600" b="1" dirty="0" smtClean="0"/>
              <a:t>Amendment</a:t>
            </a:r>
            <a:endParaRPr lang="en-US" sz="3600" b="1" dirty="0"/>
          </a:p>
        </p:txBody>
      </p:sp>
      <p:sp>
        <p:nvSpPr>
          <p:cNvPr id="3" name="Content Placeholder 2"/>
          <p:cNvSpPr>
            <a:spLocks noGrp="1"/>
          </p:cNvSpPr>
          <p:nvPr>
            <p:ph idx="1"/>
          </p:nvPr>
        </p:nvSpPr>
        <p:spPr>
          <a:xfrm>
            <a:off x="457200" y="1066800"/>
            <a:ext cx="8305800" cy="5181600"/>
          </a:xfrm>
        </p:spPr>
        <p:txBody>
          <a:bodyPr>
            <a:normAutofit fontScale="77500" lnSpcReduction="20000"/>
          </a:bodyPr>
          <a:lstStyle/>
          <a:p>
            <a:r>
              <a:rPr lang="en-US" dirty="0" smtClean="0"/>
              <a:t>June </a:t>
            </a:r>
            <a:r>
              <a:rPr lang="en-US" dirty="0"/>
              <a:t>21, 1861, the "Central Pacific Rail Road of California" was incorporated in California. </a:t>
            </a:r>
            <a:endParaRPr lang="en-US" dirty="0" smtClean="0"/>
          </a:p>
          <a:p>
            <a:endParaRPr lang="en-US" dirty="0" smtClean="0"/>
          </a:p>
          <a:p>
            <a:r>
              <a:rPr lang="en-US" dirty="0" smtClean="0"/>
              <a:t>October </a:t>
            </a:r>
            <a:r>
              <a:rPr lang="en-US" dirty="0"/>
              <a:t>8, 1864, </a:t>
            </a:r>
            <a:r>
              <a:rPr lang="en-US" dirty="0" smtClean="0"/>
              <a:t>name changed </a:t>
            </a:r>
            <a:r>
              <a:rPr lang="en-US" dirty="0"/>
              <a:t>to "Central Pacific Railroad of California" after </a:t>
            </a:r>
            <a:r>
              <a:rPr lang="en-US" dirty="0" smtClean="0"/>
              <a:t>Pacific </a:t>
            </a:r>
            <a:r>
              <a:rPr lang="en-US" dirty="0"/>
              <a:t>Railway Act amendment </a:t>
            </a:r>
            <a:r>
              <a:rPr lang="en-US" dirty="0" smtClean="0"/>
              <a:t>passed.</a:t>
            </a:r>
          </a:p>
          <a:p>
            <a:endParaRPr lang="en-US" dirty="0" smtClean="0"/>
          </a:p>
          <a:p>
            <a:r>
              <a:rPr lang="en-US" dirty="0" smtClean="0"/>
              <a:t>Union Pacific and Central Pacific Railroads chosen </a:t>
            </a:r>
            <a:r>
              <a:rPr lang="en-US" dirty="0"/>
              <a:t>by Congress to build and operate the first transcontinental railroad (</a:t>
            </a:r>
            <a:r>
              <a:rPr lang="en-US" dirty="0" smtClean="0"/>
              <a:t>aka </a:t>
            </a:r>
            <a:r>
              <a:rPr lang="en-US" dirty="0"/>
              <a:t>"Pacific Railroad") from </a:t>
            </a:r>
            <a:r>
              <a:rPr lang="en-US" dirty="0" smtClean="0"/>
              <a:t>Missouri </a:t>
            </a:r>
            <a:r>
              <a:rPr lang="en-US" dirty="0"/>
              <a:t>River </a:t>
            </a:r>
            <a:r>
              <a:rPr lang="en-US" dirty="0" smtClean="0"/>
              <a:t>at Council Bluffs, Iowa to Sacramento, California, and </a:t>
            </a:r>
            <a:r>
              <a:rPr lang="en-US" dirty="0"/>
              <a:t>on to </a:t>
            </a:r>
            <a:r>
              <a:rPr lang="en-US" dirty="0" smtClean="0"/>
              <a:t>the San Francisco Bay: aided by Congress (</a:t>
            </a:r>
            <a:r>
              <a:rPr lang="en-US" b="1" dirty="0" smtClean="0"/>
              <a:t>middle </a:t>
            </a:r>
            <a:r>
              <a:rPr lang="en-US" b="1" dirty="0"/>
              <a:t>of a </a:t>
            </a:r>
            <a:r>
              <a:rPr lang="en-US" b="1" dirty="0" smtClean="0"/>
              <a:t>war).</a:t>
            </a:r>
          </a:p>
          <a:p>
            <a:endParaRPr lang="en-US" b="1" dirty="0"/>
          </a:p>
          <a:p>
            <a:r>
              <a:rPr lang="en-US" dirty="0" smtClean="0"/>
              <a:t>Congress set </a:t>
            </a:r>
            <a:r>
              <a:rPr lang="en-US" dirty="0"/>
              <a:t>up an </a:t>
            </a:r>
            <a:r>
              <a:rPr lang="en-US" b="1" dirty="0"/>
              <a:t>ambiguous</a:t>
            </a:r>
            <a:r>
              <a:rPr lang="en-US" dirty="0"/>
              <a:t> Union Pacific corporate structure that provided only "spotty" oversight and </a:t>
            </a:r>
            <a:r>
              <a:rPr lang="en-US" dirty="0" smtClean="0"/>
              <a:t>corporate leadership—unclear </a:t>
            </a:r>
            <a:r>
              <a:rPr lang="en-US" dirty="0"/>
              <a:t>who was in charge. </a:t>
            </a:r>
            <a:endParaRPr lang="en-US" dirty="0" smtClean="0"/>
          </a:p>
          <a:p>
            <a:endParaRPr lang="en-US" dirty="0"/>
          </a:p>
        </p:txBody>
      </p:sp>
    </p:spTree>
    <p:extLst>
      <p:ext uri="{BB962C8B-B14F-4D97-AF65-F5344CB8AC3E}">
        <p14:creationId xmlns:p14="http://schemas.microsoft.com/office/powerpoint/2010/main" val="2510405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Pacific Railway Acts</a:t>
            </a:r>
            <a:endParaRPr lang="en-US" sz="3600" b="1" dirty="0"/>
          </a:p>
        </p:txBody>
      </p:sp>
      <p:sp>
        <p:nvSpPr>
          <p:cNvPr id="3" name="Content Placeholder 2"/>
          <p:cNvSpPr>
            <a:spLocks noGrp="1"/>
          </p:cNvSpPr>
          <p:nvPr>
            <p:ph idx="1"/>
          </p:nvPr>
        </p:nvSpPr>
        <p:spPr>
          <a:xfrm>
            <a:off x="457200" y="1066800"/>
            <a:ext cx="8229600" cy="5181600"/>
          </a:xfrm>
        </p:spPr>
        <p:txBody>
          <a:bodyPr>
            <a:normAutofit fontScale="77500" lnSpcReduction="20000"/>
          </a:bodyPr>
          <a:lstStyle/>
          <a:p>
            <a:r>
              <a:rPr lang="en-US" dirty="0" smtClean="0"/>
              <a:t>A </a:t>
            </a:r>
            <a:r>
              <a:rPr lang="en-US" dirty="0"/>
              <a:t>400-foot </a:t>
            </a:r>
            <a:r>
              <a:rPr lang="en-US" dirty="0" smtClean="0"/>
              <a:t>right-of-way </a:t>
            </a:r>
            <a:r>
              <a:rPr lang="en-US" dirty="0"/>
              <a:t>corridor (along with additional lands needed for all sidings, stations, rail yards, maintenance stations,) etc. on which to build the </a:t>
            </a:r>
            <a:r>
              <a:rPr lang="en-US" dirty="0" smtClean="0"/>
              <a:t>railroad.</a:t>
            </a:r>
          </a:p>
          <a:p>
            <a:pPr marL="0" indent="0">
              <a:buNone/>
            </a:pPr>
            <a:r>
              <a:rPr lang="en-US" dirty="0" smtClean="0"/>
              <a:t> </a:t>
            </a:r>
          </a:p>
          <a:p>
            <a:r>
              <a:rPr lang="en-US" dirty="0" smtClean="0"/>
              <a:t>Extensive land grants of </a:t>
            </a:r>
            <a:r>
              <a:rPr lang="en-US" dirty="0" smtClean="0">
                <a:solidFill>
                  <a:srgbClr val="FF0000"/>
                </a:solidFill>
              </a:rPr>
              <a:t>alternate sections </a:t>
            </a:r>
            <a:r>
              <a:rPr lang="en-US" dirty="0" smtClean="0"/>
              <a:t>(one </a:t>
            </a:r>
            <a:r>
              <a:rPr lang="en-US" dirty="0"/>
              <a:t>square mile) of government-owned lands along the tracks for 10 </a:t>
            </a:r>
            <a:r>
              <a:rPr lang="en-US" dirty="0" smtClean="0"/>
              <a:t>miles </a:t>
            </a:r>
            <a:r>
              <a:rPr lang="en-US" dirty="0"/>
              <a:t>on both sides of the track — 6,400 acres </a:t>
            </a:r>
            <a:r>
              <a:rPr lang="en-US" dirty="0" smtClean="0"/>
              <a:t>per </a:t>
            </a:r>
            <a:r>
              <a:rPr lang="en-US" dirty="0"/>
              <a:t>mile </a:t>
            </a:r>
            <a:r>
              <a:rPr lang="en-US" dirty="0" smtClean="0"/>
              <a:t>of </a:t>
            </a:r>
            <a:r>
              <a:rPr lang="en-US" dirty="0"/>
              <a:t>track </a:t>
            </a:r>
            <a:r>
              <a:rPr lang="en-US" dirty="0" smtClean="0"/>
              <a:t>—to </a:t>
            </a:r>
            <a:r>
              <a:rPr lang="en-US" dirty="0"/>
              <a:t>be used and/or sold by the companies</a:t>
            </a:r>
            <a:r>
              <a:rPr lang="en-US" dirty="0" smtClean="0"/>
              <a:t>.</a:t>
            </a:r>
          </a:p>
          <a:p>
            <a:pPr marL="0" indent="0">
              <a:buNone/>
            </a:pPr>
            <a:endParaRPr lang="en-US" dirty="0" smtClean="0"/>
          </a:p>
          <a:p>
            <a:r>
              <a:rPr lang="en-US" dirty="0" smtClean="0"/>
              <a:t>Grants </a:t>
            </a:r>
            <a:r>
              <a:rPr lang="en-US" dirty="0"/>
              <a:t>were not allowed or given in cities or at rivers or on non-government property. </a:t>
            </a:r>
            <a:endParaRPr lang="en-US" dirty="0" smtClean="0"/>
          </a:p>
          <a:p>
            <a:pPr marL="0" indent="0">
              <a:buNone/>
            </a:pPr>
            <a:endParaRPr lang="en-US" dirty="0" smtClean="0"/>
          </a:p>
          <a:p>
            <a:r>
              <a:rPr lang="en-US" dirty="0" smtClean="0"/>
              <a:t>Some </a:t>
            </a:r>
            <a:r>
              <a:rPr lang="en-US" dirty="0"/>
              <a:t>of this land had potentially exploitable minerals, was good farm or forest land, and quite valuable, </a:t>
            </a:r>
            <a:r>
              <a:rPr lang="en-US" dirty="0" smtClean="0"/>
              <a:t>however, much </a:t>
            </a:r>
            <a:r>
              <a:rPr lang="en-US" dirty="0"/>
              <a:t>of it was essentially valueless desert. </a:t>
            </a:r>
            <a:endParaRPr lang="en-US" dirty="0" smtClean="0"/>
          </a:p>
          <a:p>
            <a:endParaRPr lang="en-US" dirty="0"/>
          </a:p>
        </p:txBody>
      </p:sp>
    </p:spTree>
    <p:extLst>
      <p:ext uri="{BB962C8B-B14F-4D97-AF65-F5344CB8AC3E}">
        <p14:creationId xmlns:p14="http://schemas.microsoft.com/office/powerpoint/2010/main" val="1935228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Railway Acts</a:t>
            </a:r>
            <a:endParaRPr lang="en-US" dirty="0"/>
          </a:p>
        </p:txBody>
      </p:sp>
      <p:sp>
        <p:nvSpPr>
          <p:cNvPr id="3" name="Content Placeholder 2"/>
          <p:cNvSpPr>
            <a:spLocks noGrp="1"/>
          </p:cNvSpPr>
          <p:nvPr>
            <p:ph idx="1"/>
          </p:nvPr>
        </p:nvSpPr>
        <p:spPr>
          <a:xfrm>
            <a:off x="457200" y="1447800"/>
            <a:ext cx="8229600" cy="4678363"/>
          </a:xfrm>
        </p:spPr>
        <p:txBody>
          <a:bodyPr>
            <a:normAutofit fontScale="77500" lnSpcReduction="20000"/>
          </a:bodyPr>
          <a:lstStyle/>
          <a:p>
            <a:r>
              <a:rPr lang="en-US" dirty="0" smtClean="0"/>
              <a:t>Provisions </a:t>
            </a:r>
            <a:r>
              <a:rPr lang="en-US" dirty="0"/>
              <a:t>in the Pacific Railroad Acts were made for </a:t>
            </a:r>
            <a:r>
              <a:rPr lang="en-US" dirty="0" smtClean="0"/>
              <a:t>telegraph </a:t>
            </a:r>
            <a:r>
              <a:rPr lang="en-US" dirty="0"/>
              <a:t>companies, who had just completed the </a:t>
            </a:r>
            <a:r>
              <a:rPr lang="en-US" u="sng" dirty="0">
                <a:hlinkClick r:id="rId2" tooltip="First Transcontinental Telegraph"/>
              </a:rPr>
              <a:t>First Transcontinental Telegraph</a:t>
            </a:r>
            <a:r>
              <a:rPr lang="en-US" dirty="0"/>
              <a:t> in 1861, to combine their lines with the Railroad's telegraph lines as they were built</a:t>
            </a:r>
            <a:r>
              <a:rPr lang="en-US" dirty="0" smtClean="0"/>
              <a:t>.</a:t>
            </a:r>
          </a:p>
          <a:p>
            <a:pPr marL="0" indent="0">
              <a:buNone/>
            </a:pPr>
            <a:r>
              <a:rPr lang="en-US" dirty="0" smtClean="0"/>
              <a:t> </a:t>
            </a:r>
          </a:p>
          <a:p>
            <a:r>
              <a:rPr lang="en-US" dirty="0" smtClean="0"/>
              <a:t>Railroad-allocated </a:t>
            </a:r>
            <a:r>
              <a:rPr lang="en-US" dirty="0"/>
              <a:t>land not sold in three years was to be sold at the prevailing government price for homesteads: $1.25 per 1 </a:t>
            </a:r>
            <a:r>
              <a:rPr lang="en-US" dirty="0" smtClean="0"/>
              <a:t>acre if </a:t>
            </a:r>
            <a:r>
              <a:rPr lang="en-US" dirty="0"/>
              <a:t>there were any buyers</a:t>
            </a:r>
            <a:r>
              <a:rPr lang="en-US" dirty="0" smtClean="0"/>
              <a:t>.</a:t>
            </a:r>
          </a:p>
          <a:p>
            <a:endParaRPr lang="en-US" dirty="0" smtClean="0"/>
          </a:p>
          <a:p>
            <a:r>
              <a:rPr lang="en-US" dirty="0" smtClean="0"/>
              <a:t>Had </a:t>
            </a:r>
            <a:r>
              <a:rPr lang="en-US" dirty="0"/>
              <a:t>the bonds not been repaid (which they were with interest), the Acts provided that all remaining railroad property, including trains and tracks, were to revert to the U.S. government for disposal.</a:t>
            </a:r>
          </a:p>
          <a:p>
            <a:endParaRPr lang="en-US" dirty="0"/>
          </a:p>
        </p:txBody>
      </p:sp>
    </p:spTree>
    <p:extLst>
      <p:ext uri="{BB962C8B-B14F-4D97-AF65-F5344CB8AC3E}">
        <p14:creationId xmlns:p14="http://schemas.microsoft.com/office/powerpoint/2010/main" val="4027424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Financing the Railroad</a:t>
            </a:r>
            <a:endParaRPr lang="en-US" sz="3600" dirty="0"/>
          </a:p>
        </p:txBody>
      </p:sp>
      <p:sp>
        <p:nvSpPr>
          <p:cNvPr id="3" name="Content Placeholder 2"/>
          <p:cNvSpPr>
            <a:spLocks noGrp="1"/>
          </p:cNvSpPr>
          <p:nvPr>
            <p:ph idx="1"/>
          </p:nvPr>
        </p:nvSpPr>
        <p:spPr>
          <a:xfrm>
            <a:off x="457200" y="1143000"/>
            <a:ext cx="8305800" cy="5181600"/>
          </a:xfrm>
        </p:spPr>
        <p:txBody>
          <a:bodyPr>
            <a:normAutofit fontScale="77500" lnSpcReduction="20000"/>
          </a:bodyPr>
          <a:lstStyle/>
          <a:p>
            <a:r>
              <a:rPr lang="en-US" dirty="0" smtClean="0"/>
              <a:t>Massive </a:t>
            </a:r>
            <a:r>
              <a:rPr lang="en-US" dirty="0"/>
              <a:t>amount of capital investment (over </a:t>
            </a:r>
            <a:r>
              <a:rPr lang="en-US" dirty="0" smtClean="0"/>
              <a:t>$100 million in </a:t>
            </a:r>
            <a:r>
              <a:rPr lang="en-US" dirty="0"/>
              <a:t>1860 </a:t>
            </a:r>
            <a:r>
              <a:rPr lang="en-US" dirty="0" smtClean="0"/>
              <a:t>dollars and over $2.5 billion in 2019) </a:t>
            </a:r>
            <a:r>
              <a:rPr lang="en-US" dirty="0"/>
              <a:t>needed to build the railroad was obtained by selling government guaranteed bonds (</a:t>
            </a:r>
            <a:r>
              <a:rPr lang="en-US" dirty="0" smtClean="0"/>
              <a:t>granted/mile </a:t>
            </a:r>
            <a:r>
              <a:rPr lang="en-US" dirty="0"/>
              <a:t>of completed track) and railroad company bonds and stock to interested private investors</a:t>
            </a:r>
            <a:r>
              <a:rPr lang="en-US" dirty="0" smtClean="0"/>
              <a:t>.</a:t>
            </a:r>
          </a:p>
          <a:p>
            <a:pPr marL="0" indent="0">
              <a:buNone/>
            </a:pPr>
            <a:endParaRPr lang="en-US" dirty="0" smtClean="0"/>
          </a:p>
          <a:p>
            <a:r>
              <a:rPr lang="en-US" dirty="0" smtClean="0"/>
              <a:t>One </a:t>
            </a:r>
            <a:r>
              <a:rPr lang="en-US" dirty="0"/>
              <a:t>of the first subscribers to </a:t>
            </a:r>
            <a:r>
              <a:rPr lang="en-US" dirty="0" smtClean="0"/>
              <a:t>Union Pacific </a:t>
            </a:r>
            <a:r>
              <a:rPr lang="en-US" dirty="0"/>
              <a:t>stock was Mormon leader and labor contractor </a:t>
            </a:r>
            <a:r>
              <a:rPr lang="en-US" u="sng" dirty="0">
                <a:hlinkClick r:id="rId2" tooltip="Brigham Young"/>
              </a:rPr>
              <a:t>Brigham Young</a:t>
            </a:r>
            <a:r>
              <a:rPr lang="en-US" dirty="0" smtClean="0"/>
              <a:t>.</a:t>
            </a:r>
          </a:p>
          <a:p>
            <a:pPr marL="0" indent="0">
              <a:buNone/>
            </a:pPr>
            <a:r>
              <a:rPr lang="en-US" dirty="0" smtClean="0"/>
              <a:t> </a:t>
            </a:r>
          </a:p>
          <a:p>
            <a:r>
              <a:rPr lang="en-US" dirty="0" smtClean="0"/>
              <a:t>The </a:t>
            </a:r>
            <a:r>
              <a:rPr lang="en-US" dirty="0"/>
              <a:t>bonds would be paid back by the sale of government granted land and prospective passenger and freight income. </a:t>
            </a:r>
            <a:endParaRPr lang="en-US" dirty="0" smtClean="0"/>
          </a:p>
          <a:p>
            <a:pPr marL="0" indent="0">
              <a:buNone/>
            </a:pPr>
            <a:endParaRPr lang="en-US" dirty="0" smtClean="0"/>
          </a:p>
          <a:p>
            <a:r>
              <a:rPr lang="en-US" dirty="0" smtClean="0"/>
              <a:t>If the railroad was not completed in </a:t>
            </a:r>
            <a:r>
              <a:rPr lang="en-US" dirty="0" smtClean="0">
                <a:solidFill>
                  <a:srgbClr val="FF0000"/>
                </a:solidFill>
              </a:rPr>
              <a:t>12 years</a:t>
            </a:r>
            <a:r>
              <a:rPr lang="en-US" dirty="0" smtClean="0"/>
              <a:t>, all property </a:t>
            </a:r>
            <a:r>
              <a:rPr lang="en-US" b="1" dirty="0" smtClean="0"/>
              <a:t>assets</a:t>
            </a:r>
            <a:r>
              <a:rPr lang="en-US" dirty="0" smtClean="0"/>
              <a:t> would revert back to the government.</a:t>
            </a:r>
            <a:endParaRPr lang="en-US" dirty="0"/>
          </a:p>
        </p:txBody>
      </p:sp>
    </p:spTree>
    <p:extLst>
      <p:ext uri="{BB962C8B-B14F-4D97-AF65-F5344CB8AC3E}">
        <p14:creationId xmlns:p14="http://schemas.microsoft.com/office/powerpoint/2010/main" val="185935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sz="4000" b="1" dirty="0" smtClean="0">
                <a:solidFill>
                  <a:srgbClr val="FFC000"/>
                </a:solidFill>
              </a:rPr>
              <a:t/>
            </a:r>
            <a:br>
              <a:rPr lang="en-US" sz="4000" b="1" dirty="0" smtClean="0">
                <a:solidFill>
                  <a:srgbClr val="FFC000"/>
                </a:solidFill>
              </a:rPr>
            </a:br>
            <a:r>
              <a:rPr lang="en-US" sz="4000" b="1" dirty="0" smtClean="0"/>
              <a:t>Golden Spike - </a:t>
            </a:r>
            <a:r>
              <a:rPr lang="en-US" sz="4000" dirty="0" smtClean="0"/>
              <a:t>150 Year Anniversary</a:t>
            </a:r>
            <a:r>
              <a:rPr lang="en-US" sz="4000" dirty="0"/>
              <a:t/>
            </a:r>
            <a:br>
              <a:rPr lang="en-US" sz="4000" dirty="0"/>
            </a:br>
            <a:endParaRPr lang="en-US" sz="4000" dirty="0"/>
          </a:p>
        </p:txBody>
      </p:sp>
      <p:sp>
        <p:nvSpPr>
          <p:cNvPr id="3" name="Content Placeholder 2"/>
          <p:cNvSpPr>
            <a:spLocks noGrp="1"/>
          </p:cNvSpPr>
          <p:nvPr>
            <p:ph idx="1"/>
          </p:nvPr>
        </p:nvSpPr>
        <p:spPr/>
        <p:txBody>
          <a:bodyPr>
            <a:normAutofit fontScale="77500" lnSpcReduction="20000"/>
          </a:bodyPr>
          <a:lstStyle/>
          <a:p>
            <a:r>
              <a:rPr lang="en-US" dirty="0"/>
              <a:t>The </a:t>
            </a:r>
            <a:r>
              <a:rPr lang="en-US" b="1" dirty="0"/>
              <a:t>golden spike</a:t>
            </a:r>
            <a:r>
              <a:rPr lang="en-US" dirty="0"/>
              <a:t> (also known as </a:t>
            </a:r>
            <a:r>
              <a:rPr lang="en-US" b="1" dirty="0"/>
              <a:t>The Last </a:t>
            </a:r>
            <a:r>
              <a:rPr lang="en-US" b="1" dirty="0" smtClean="0"/>
              <a:t>Spike</a:t>
            </a:r>
            <a:r>
              <a:rPr lang="en-US" dirty="0" smtClean="0"/>
              <a:t>) </a:t>
            </a:r>
            <a:r>
              <a:rPr lang="en-US" dirty="0"/>
              <a:t>is the ceremonial 17.6-karat gold final spike driven by Leland Stanford to join the rails of the First Transcontinental Railroad across the United States connecting the </a:t>
            </a:r>
            <a:r>
              <a:rPr lang="en-US" dirty="0">
                <a:solidFill>
                  <a:srgbClr val="FF0000"/>
                </a:solidFill>
              </a:rPr>
              <a:t>Central Pacific </a:t>
            </a:r>
            <a:r>
              <a:rPr lang="en-US" dirty="0"/>
              <a:t>and </a:t>
            </a:r>
            <a:r>
              <a:rPr lang="en-US" dirty="0">
                <a:solidFill>
                  <a:srgbClr val="FF0000"/>
                </a:solidFill>
              </a:rPr>
              <a:t>Union Pacific </a:t>
            </a:r>
            <a:r>
              <a:rPr lang="en-US" dirty="0"/>
              <a:t>railroads on </a:t>
            </a:r>
            <a:r>
              <a:rPr lang="en-US" b="1" u="sng" dirty="0"/>
              <a:t>May 10, 1869</a:t>
            </a:r>
            <a:r>
              <a:rPr lang="en-US" dirty="0"/>
              <a:t>, at Promontory Summit, Utah Territory.  </a:t>
            </a:r>
          </a:p>
          <a:p>
            <a:endParaRPr lang="en-US" dirty="0" smtClean="0"/>
          </a:p>
          <a:p>
            <a:r>
              <a:rPr lang="en-US" dirty="0" smtClean="0"/>
              <a:t>The </a:t>
            </a:r>
            <a:r>
              <a:rPr lang="en-US" dirty="0"/>
              <a:t>term </a:t>
            </a:r>
            <a:r>
              <a:rPr lang="en-US" i="1" dirty="0"/>
              <a:t>last spike</a:t>
            </a:r>
            <a:r>
              <a:rPr lang="en-US" dirty="0"/>
              <a:t> has been used to refer to one driven at the usually ceremonial completion of any new railroad construction projects, particularly those in which construction is undertaken from two disparate origins towards a meeting point. The spike is now </a:t>
            </a:r>
            <a:r>
              <a:rPr lang="en-US" dirty="0" smtClean="0"/>
              <a:t>displayed </a:t>
            </a:r>
            <a:r>
              <a:rPr lang="en-US" dirty="0"/>
              <a:t>in the Cantor Arts Center at Stanford University</a:t>
            </a:r>
            <a:r>
              <a:rPr lang="en-US" dirty="0" smtClean="0"/>
              <a:t>. </a:t>
            </a:r>
            <a:endParaRPr lang="en-US" dirty="0"/>
          </a:p>
        </p:txBody>
      </p:sp>
    </p:spTree>
    <p:extLst>
      <p:ext uri="{BB962C8B-B14F-4D97-AF65-F5344CB8AC3E}">
        <p14:creationId xmlns:p14="http://schemas.microsoft.com/office/powerpoint/2010/main" val="2049973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smtClean="0"/>
              <a:t>37</a:t>
            </a:r>
            <a:r>
              <a:rPr lang="en-US" sz="4000" b="1" baseline="30000" dirty="0" smtClean="0"/>
              <a:t>th</a:t>
            </a:r>
            <a:r>
              <a:rPr lang="en-US" sz="4000" b="1" dirty="0" smtClean="0"/>
              <a:t> Congress</a:t>
            </a:r>
            <a:endParaRPr lang="en-US" sz="4000" dirty="0"/>
          </a:p>
        </p:txBody>
      </p:sp>
      <p:sp>
        <p:nvSpPr>
          <p:cNvPr id="3" name="Content Placeholder 2"/>
          <p:cNvSpPr>
            <a:spLocks noGrp="1"/>
          </p:cNvSpPr>
          <p:nvPr>
            <p:ph idx="1"/>
          </p:nvPr>
        </p:nvSpPr>
        <p:spPr>
          <a:xfrm>
            <a:off x="457200" y="1143000"/>
            <a:ext cx="8382000" cy="5105400"/>
          </a:xfrm>
        </p:spPr>
        <p:txBody>
          <a:bodyPr>
            <a:normAutofit fontScale="25000" lnSpcReduction="20000"/>
          </a:bodyPr>
          <a:lstStyle/>
          <a:p>
            <a:r>
              <a:rPr lang="en-US" sz="9200" dirty="0" smtClean="0"/>
              <a:t>Freed from Southern obstructionism, the 37</a:t>
            </a:r>
            <a:r>
              <a:rPr lang="en-US" sz="9200" baseline="30000" dirty="0" smtClean="0"/>
              <a:t>th</a:t>
            </a:r>
            <a:r>
              <a:rPr lang="en-US" sz="9200" dirty="0" smtClean="0"/>
              <a:t> congress was remarkably forward-thinking and productive.  </a:t>
            </a:r>
          </a:p>
          <a:p>
            <a:endParaRPr lang="en-US" sz="9200" dirty="0"/>
          </a:p>
          <a:p>
            <a:r>
              <a:rPr lang="en-US" sz="9200" dirty="0" smtClean="0"/>
              <a:t>In addition Pacific Railroad Act, it passed the Morrill Land Grant Act, setting aside public lands to be sold to fund the creation of “land grant” colleges.  They were to provide low-cost higher education to all Americans.</a:t>
            </a:r>
          </a:p>
          <a:p>
            <a:endParaRPr lang="en-US" sz="9200" dirty="0"/>
          </a:p>
          <a:p>
            <a:r>
              <a:rPr lang="en-US" sz="9200" dirty="0" smtClean="0"/>
              <a:t>37</a:t>
            </a:r>
            <a:r>
              <a:rPr lang="en-US" sz="9200" baseline="30000" dirty="0" smtClean="0"/>
              <a:t>th</a:t>
            </a:r>
            <a:r>
              <a:rPr lang="en-US" sz="9200" dirty="0" smtClean="0"/>
              <a:t> </a:t>
            </a:r>
            <a:r>
              <a:rPr lang="en-US" sz="9200" dirty="0"/>
              <a:t>U.S. Congress (1861–1863) passed the </a:t>
            </a:r>
            <a:r>
              <a:rPr lang="en-US" sz="9200" u="sng" dirty="0"/>
              <a:t>Homestead Acts</a:t>
            </a:r>
            <a:r>
              <a:rPr lang="en-US" sz="9200" dirty="0"/>
              <a:t>. An applicant could acquire ownership of government land or the public domain, typically called a homestead. More than 160 million acres (250 thousand </a:t>
            </a:r>
            <a:r>
              <a:rPr lang="en-US" sz="9200" dirty="0" err="1"/>
              <a:t>sq</a:t>
            </a:r>
            <a:r>
              <a:rPr lang="en-US" sz="9200" dirty="0"/>
              <a:t> mi) of public land, or nearly 10 percent of the total area of the United States, was given away free to 1.6 million homesteaders; most of the homesteads were west of the Mississippi River.  </a:t>
            </a:r>
            <a:endParaRPr lang="en-US" sz="9200" dirty="0" smtClean="0"/>
          </a:p>
          <a:p>
            <a:endParaRPr lang="en-US" sz="9200" dirty="0"/>
          </a:p>
          <a:p>
            <a:endParaRPr lang="en-US" sz="8000" dirty="0"/>
          </a:p>
          <a:p>
            <a:endParaRPr lang="en-US" sz="8000" dirty="0" smtClean="0"/>
          </a:p>
          <a:p>
            <a:pPr marL="0" indent="0">
              <a:buNone/>
            </a:pPr>
            <a:endParaRPr lang="en-US" sz="8000" dirty="0" smtClean="0"/>
          </a:p>
          <a:p>
            <a:pPr marL="457200" lvl="1" indent="0">
              <a:buNone/>
            </a:pPr>
            <a:r>
              <a:rPr lang="en-US" sz="3600" dirty="0" smtClean="0"/>
              <a:t> </a:t>
            </a:r>
          </a:p>
          <a:p>
            <a:pPr marL="0" indent="0">
              <a:buNone/>
            </a:pPr>
            <a:endParaRPr lang="en-US" sz="4000" dirty="0" smtClean="0"/>
          </a:p>
          <a:p>
            <a:pPr marL="0" indent="0">
              <a:buNone/>
            </a:pPr>
            <a:endParaRPr lang="en-US" dirty="0"/>
          </a:p>
        </p:txBody>
      </p:sp>
    </p:spTree>
    <p:extLst>
      <p:ext uri="{BB962C8B-B14F-4D97-AF65-F5344CB8AC3E}">
        <p14:creationId xmlns:p14="http://schemas.microsoft.com/office/powerpoint/2010/main" val="317345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37</a:t>
            </a:r>
            <a:r>
              <a:rPr lang="en-US" sz="4000" baseline="30000" dirty="0" smtClean="0"/>
              <a:t>th</a:t>
            </a:r>
            <a:r>
              <a:rPr lang="en-US" sz="4000" dirty="0" smtClean="0"/>
              <a:t> Congress</a:t>
            </a:r>
            <a:endParaRPr lang="en-US" sz="4000"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a:t>Homestead Act of 1862, opened up millions of acres. Any adult who had never taken up arms against the Federal government of the United States could apply. Women and immigrants who had applied for citizenship were eligible. </a:t>
            </a:r>
          </a:p>
          <a:p>
            <a:endParaRPr lang="en-US" dirty="0" smtClean="0"/>
          </a:p>
          <a:p>
            <a:r>
              <a:rPr lang="en-US" dirty="0" smtClean="0"/>
              <a:t>Land </a:t>
            </a:r>
            <a:r>
              <a:rPr lang="en-US" dirty="0"/>
              <a:t>given when the applicant did some prescribed work on it.  </a:t>
            </a:r>
            <a:r>
              <a:rPr lang="en-US" dirty="0" smtClean="0"/>
              <a:t>After 6 months of residency, option to buy the 160 acres at </a:t>
            </a:r>
            <a:r>
              <a:rPr lang="en-US" dirty="0"/>
              <a:t>$1.25 per acre</a:t>
            </a:r>
            <a:r>
              <a:rPr lang="en-US" dirty="0" smtClean="0"/>
              <a:t>.  If the applicant works the farm and has a house on it, then it would be free of cost.</a:t>
            </a:r>
            <a:endParaRPr lang="en-US" dirty="0"/>
          </a:p>
          <a:p>
            <a:endParaRPr lang="en-US" dirty="0"/>
          </a:p>
          <a:p>
            <a:r>
              <a:rPr lang="en-US" dirty="0" smtClean="0"/>
              <a:t>This </a:t>
            </a:r>
            <a:r>
              <a:rPr lang="en-US" dirty="0"/>
              <a:t>was in response to the Western railroad dilemma.  Large tracts of potentially productive  land were available in the West, but the land was almost worthless with no one to cultivate or exploit it. </a:t>
            </a:r>
          </a:p>
          <a:p>
            <a:pPr marL="0" indent="0">
              <a:buNone/>
            </a:pPr>
            <a:endParaRPr lang="en-US" dirty="0" smtClean="0"/>
          </a:p>
        </p:txBody>
      </p:sp>
    </p:spTree>
    <p:extLst>
      <p:ext uri="{BB962C8B-B14F-4D97-AF65-F5344CB8AC3E}">
        <p14:creationId xmlns:p14="http://schemas.microsoft.com/office/powerpoint/2010/main" val="271494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smtClean="0"/>
              <a:t>37</a:t>
            </a:r>
            <a:r>
              <a:rPr lang="en-US" sz="4000" b="1" baseline="30000" dirty="0" smtClean="0"/>
              <a:t>th</a:t>
            </a:r>
            <a:r>
              <a:rPr lang="en-US" sz="4000" b="1" dirty="0" smtClean="0"/>
              <a:t> Congress</a:t>
            </a:r>
            <a:endParaRPr lang="en-US" sz="4000" dirty="0"/>
          </a:p>
        </p:txBody>
      </p:sp>
      <p:sp>
        <p:nvSpPr>
          <p:cNvPr id="3" name="Content Placeholder 2"/>
          <p:cNvSpPr>
            <a:spLocks noGrp="1"/>
          </p:cNvSpPr>
          <p:nvPr>
            <p:ph idx="1"/>
          </p:nvPr>
        </p:nvSpPr>
        <p:spPr>
          <a:xfrm>
            <a:off x="381000" y="1219200"/>
            <a:ext cx="8458200" cy="5029200"/>
          </a:xfrm>
        </p:spPr>
        <p:txBody>
          <a:bodyPr>
            <a:normAutofit fontScale="25000" lnSpcReduction="20000"/>
          </a:bodyPr>
          <a:lstStyle/>
          <a:p>
            <a:r>
              <a:rPr lang="en-US" sz="9600" dirty="0" smtClean="0"/>
              <a:t>The Homestead Act sparked a massive westward migration for families willing to break sod and establish farms and ranches on “free” land.  </a:t>
            </a:r>
          </a:p>
          <a:p>
            <a:endParaRPr lang="en-US" sz="9600" dirty="0"/>
          </a:p>
          <a:p>
            <a:r>
              <a:rPr lang="en-US" sz="9600" dirty="0" smtClean="0"/>
              <a:t>Their produce and cattle were major sources of traffic for Western Railroads and the basis for a new economy.</a:t>
            </a:r>
          </a:p>
          <a:p>
            <a:endParaRPr lang="en-US" sz="9600" dirty="0"/>
          </a:p>
          <a:p>
            <a:r>
              <a:rPr lang="en-US" sz="9600" dirty="0" smtClean="0"/>
              <a:t>The Pacific Railroad Act was not an outlier.  It was part of a new vision of the American West, and the new Republican Party’s progressive agenda. </a:t>
            </a:r>
          </a:p>
          <a:p>
            <a:endParaRPr lang="en-US" sz="9600" dirty="0"/>
          </a:p>
          <a:p>
            <a:r>
              <a:rPr lang="en-US" sz="9600" dirty="0" smtClean="0">
                <a:solidFill>
                  <a:srgbClr val="FF0000"/>
                </a:solidFill>
              </a:rPr>
              <a:t>The 37</a:t>
            </a:r>
            <a:r>
              <a:rPr lang="en-US" sz="9600" baseline="30000" dirty="0" smtClean="0">
                <a:solidFill>
                  <a:srgbClr val="FF0000"/>
                </a:solidFill>
              </a:rPr>
              <a:t>th</a:t>
            </a:r>
            <a:r>
              <a:rPr lang="en-US" sz="9600" dirty="0" smtClean="0">
                <a:solidFill>
                  <a:srgbClr val="FF0000"/>
                </a:solidFill>
              </a:rPr>
              <a:t> Congress met March </a:t>
            </a:r>
            <a:r>
              <a:rPr lang="en-US" sz="9600" dirty="0">
                <a:solidFill>
                  <a:srgbClr val="FF0000"/>
                </a:solidFill>
              </a:rPr>
              <a:t>4, 1861, to March 4, 1863, during the first two years of Abraham Lincoln's presidency.</a:t>
            </a:r>
            <a:r>
              <a:rPr lang="en-US" sz="9600" dirty="0" smtClean="0">
                <a:solidFill>
                  <a:srgbClr val="FF0000"/>
                </a:solidFill>
              </a:rPr>
              <a:t> </a:t>
            </a:r>
          </a:p>
          <a:p>
            <a:pPr marL="0" indent="0">
              <a:buNone/>
            </a:pPr>
            <a:endParaRPr lang="en-US" sz="8000" dirty="0" smtClean="0"/>
          </a:p>
          <a:p>
            <a:pPr marL="457200" lvl="1" indent="0">
              <a:buNone/>
            </a:pPr>
            <a:r>
              <a:rPr lang="en-US" sz="3600" dirty="0" smtClean="0"/>
              <a:t> </a:t>
            </a:r>
          </a:p>
          <a:p>
            <a:pPr marL="0" indent="0">
              <a:buNone/>
            </a:pPr>
            <a:endParaRPr lang="en-US" sz="4000" dirty="0" smtClean="0"/>
          </a:p>
          <a:p>
            <a:pPr marL="0" indent="0">
              <a:buNone/>
            </a:pPr>
            <a:endParaRPr lang="en-US" dirty="0"/>
          </a:p>
        </p:txBody>
      </p:sp>
    </p:spTree>
    <p:extLst>
      <p:ext uri="{BB962C8B-B14F-4D97-AF65-F5344CB8AC3E}">
        <p14:creationId xmlns:p14="http://schemas.microsoft.com/office/powerpoint/2010/main" val="1187005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a:normAutofit/>
          </a:bodyPr>
          <a:lstStyle/>
          <a:p>
            <a:r>
              <a:rPr lang="en-US" sz="3600" dirty="0" smtClean="0"/>
              <a:t>Grenville Dodge</a:t>
            </a:r>
            <a:endParaRPr lang="en-US" sz="3600" dirty="0"/>
          </a:p>
        </p:txBody>
      </p:sp>
      <p:sp>
        <p:nvSpPr>
          <p:cNvPr id="3" name="Content Placeholder 2"/>
          <p:cNvSpPr>
            <a:spLocks noGrp="1"/>
          </p:cNvSpPr>
          <p:nvPr>
            <p:ph idx="1"/>
          </p:nvPr>
        </p:nvSpPr>
        <p:spPr>
          <a:xfrm>
            <a:off x="457200" y="990600"/>
            <a:ext cx="8077200" cy="5135563"/>
          </a:xfrm>
        </p:spPr>
        <p:txBody>
          <a:bodyPr>
            <a:normAutofit fontScale="62500" lnSpcReduction="20000"/>
          </a:bodyPr>
          <a:lstStyle/>
          <a:p>
            <a:pPr marL="0" indent="0">
              <a:buNone/>
            </a:pPr>
            <a:r>
              <a:rPr lang="en-US" dirty="0"/>
              <a:t>Born in </a:t>
            </a:r>
            <a:r>
              <a:rPr lang="en-US" dirty="0" smtClean="0"/>
              <a:t>1831, </a:t>
            </a:r>
            <a:r>
              <a:rPr lang="en-US" dirty="0"/>
              <a:t>Grenville </a:t>
            </a:r>
            <a:r>
              <a:rPr lang="en-US" dirty="0" err="1"/>
              <a:t>Mellen</a:t>
            </a:r>
            <a:r>
              <a:rPr lang="en-US" dirty="0"/>
              <a:t> Dodge made an early name for himself as a civil engineer, surveying for the railroads as they made their way west. When the Civil War began, Dodge was a prominent member of society in Council Bluffs, Iowa, where he was married, had a family, served on the city council and continued his work in surveying. </a:t>
            </a:r>
            <a:r>
              <a:rPr lang="en-US" dirty="0" smtClean="0"/>
              <a:t>Dodge </a:t>
            </a:r>
            <a:r>
              <a:rPr lang="en-US" dirty="0"/>
              <a:t>was appointed colonel of the 4th Iowa Infantry in July 1861.</a:t>
            </a:r>
            <a:br>
              <a:rPr lang="en-US" dirty="0"/>
            </a:br>
            <a:r>
              <a:rPr lang="en-US" dirty="0"/>
              <a:t/>
            </a:r>
            <a:br>
              <a:rPr lang="en-US" dirty="0"/>
            </a:br>
            <a:r>
              <a:rPr lang="en-US" dirty="0"/>
              <a:t>Performing admirably in a number of Western Theater battles, Dodge was made brigadier general following his wounding during the Battle of Pea Ridge. At that time, he was placed in command of the District of the Mississippi, where he was involved in protecting and building railroads. He was promoted to major general in June 1864 and commanded the XVI Corps during William T. Sherman's Atlanta Campaign. </a:t>
            </a:r>
            <a:endParaRPr lang="en-US" dirty="0" smtClean="0"/>
          </a:p>
          <a:p>
            <a:pPr marL="0" indent="0">
              <a:buNone/>
            </a:pPr>
            <a:endParaRPr lang="en-US" dirty="0"/>
          </a:p>
          <a:p>
            <a:pPr marL="0" indent="0">
              <a:buNone/>
            </a:pPr>
            <a:r>
              <a:rPr lang="en-US" dirty="0" smtClean="0"/>
              <a:t>Following </a:t>
            </a:r>
            <a:r>
              <a:rPr lang="en-US" dirty="0"/>
              <a:t>the war, Dodge resigned from military service and, with the endorsement of Generals Grant and Sherman, became the </a:t>
            </a:r>
            <a:r>
              <a:rPr lang="en-US" b="1" dirty="0"/>
              <a:t>lead engineer </a:t>
            </a:r>
            <a:r>
              <a:rPr lang="en-US" dirty="0"/>
              <a:t>for the Union Pacific Railroad. </a:t>
            </a:r>
            <a:r>
              <a:rPr lang="en-US" dirty="0" smtClean="0"/>
              <a:t>Dodge </a:t>
            </a:r>
            <a:r>
              <a:rPr lang="en-US" dirty="0"/>
              <a:t>went on to play a principle role in the engineering and construction of the Transcontinental Railroad. He would continue to play an active role in the railroad and in Iowa politics until his death </a:t>
            </a:r>
            <a:r>
              <a:rPr lang="en-US" dirty="0" smtClean="0"/>
              <a:t>in 1916</a:t>
            </a:r>
            <a:r>
              <a:rPr lang="en-US" dirty="0"/>
              <a:t>.</a:t>
            </a:r>
          </a:p>
        </p:txBody>
      </p:sp>
    </p:spTree>
    <p:extLst>
      <p:ext uri="{BB962C8B-B14F-4D97-AF65-F5344CB8AC3E}">
        <p14:creationId xmlns:p14="http://schemas.microsoft.com/office/powerpoint/2010/main" val="1650634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a:normAutofit/>
          </a:bodyPr>
          <a:lstStyle/>
          <a:p>
            <a:r>
              <a:rPr lang="en-US" sz="3600" dirty="0"/>
              <a:t>Glenville Dodge 1831-1916</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066800"/>
            <a:ext cx="4210050" cy="513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494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85800"/>
          </a:xfrm>
        </p:spPr>
        <p:txBody>
          <a:bodyPr>
            <a:normAutofit/>
          </a:bodyPr>
          <a:lstStyle/>
          <a:p>
            <a:r>
              <a:rPr lang="en-US" sz="3600" b="1" dirty="0" smtClean="0"/>
              <a:t>Union Pacific Railroad (UP)</a:t>
            </a:r>
            <a:endParaRPr lang="en-US" sz="3600" dirty="0"/>
          </a:p>
        </p:txBody>
      </p:sp>
      <p:sp>
        <p:nvSpPr>
          <p:cNvPr id="3" name="Content Placeholder 2"/>
          <p:cNvSpPr>
            <a:spLocks noGrp="1"/>
          </p:cNvSpPr>
          <p:nvPr>
            <p:ph idx="1"/>
          </p:nvPr>
        </p:nvSpPr>
        <p:spPr>
          <a:xfrm>
            <a:off x="304800" y="1219200"/>
            <a:ext cx="8534400" cy="5181600"/>
          </a:xfrm>
        </p:spPr>
        <p:txBody>
          <a:bodyPr>
            <a:normAutofit fontScale="62500" lnSpcReduction="20000"/>
          </a:bodyPr>
          <a:lstStyle/>
          <a:p>
            <a:r>
              <a:rPr lang="en-US" sz="3800" dirty="0" smtClean="0"/>
              <a:t>Thomas Durant, a </a:t>
            </a:r>
            <a:r>
              <a:rPr lang="en-US" sz="3800" dirty="0"/>
              <a:t>medical doctor turned businessman, gained control of </a:t>
            </a:r>
            <a:r>
              <a:rPr lang="en-US" sz="3800" dirty="0" smtClean="0"/>
              <a:t>UP - over </a:t>
            </a:r>
            <a:r>
              <a:rPr lang="en-US" sz="3800" dirty="0"/>
              <a:t>$2 million in </a:t>
            </a:r>
            <a:r>
              <a:rPr lang="en-US" sz="3800" dirty="0" smtClean="0"/>
              <a:t>shares, installed as president</a:t>
            </a:r>
            <a:r>
              <a:rPr lang="en-US" sz="3800" dirty="0"/>
              <a:t>. </a:t>
            </a:r>
            <a:endParaRPr lang="en-US" sz="3800" dirty="0" smtClean="0"/>
          </a:p>
          <a:p>
            <a:endParaRPr lang="en-US" sz="3800" dirty="0" smtClean="0"/>
          </a:p>
          <a:p>
            <a:r>
              <a:rPr lang="en-US" sz="3800" b="1" u="sng" dirty="0" err="1">
                <a:solidFill>
                  <a:srgbClr val="00B050"/>
                </a:solidFill>
              </a:rPr>
              <a:t>Crédit</a:t>
            </a:r>
            <a:r>
              <a:rPr lang="en-US" sz="3800" b="1" u="sng" dirty="0">
                <a:solidFill>
                  <a:srgbClr val="00B050"/>
                </a:solidFill>
              </a:rPr>
              <a:t> </a:t>
            </a:r>
            <a:r>
              <a:rPr lang="en-US" sz="3800" b="1" u="sng" dirty="0" err="1">
                <a:solidFill>
                  <a:srgbClr val="00B050"/>
                </a:solidFill>
              </a:rPr>
              <a:t>Moblier</a:t>
            </a:r>
            <a:r>
              <a:rPr lang="en-US" sz="3800" b="1" u="sng" dirty="0">
                <a:solidFill>
                  <a:srgbClr val="00B050"/>
                </a:solidFill>
              </a:rPr>
              <a:t> of </a:t>
            </a:r>
            <a:r>
              <a:rPr lang="en-US" sz="3800" b="1" u="sng" dirty="0" smtClean="0">
                <a:solidFill>
                  <a:srgbClr val="00B050"/>
                </a:solidFill>
              </a:rPr>
              <a:t>America</a:t>
            </a:r>
            <a:r>
              <a:rPr lang="en-US" sz="3800" u="sng" dirty="0" smtClean="0"/>
              <a:t>:</a:t>
            </a:r>
          </a:p>
          <a:p>
            <a:pPr lvl="1"/>
            <a:r>
              <a:rPr lang="en-US" sz="3200" dirty="0" smtClean="0"/>
              <a:t>Created by Durant</a:t>
            </a:r>
          </a:p>
          <a:p>
            <a:pPr lvl="1"/>
            <a:r>
              <a:rPr lang="en-US" sz="3200" dirty="0" smtClean="0"/>
              <a:t>Business front appearing to </a:t>
            </a:r>
            <a:r>
              <a:rPr lang="en-US" sz="3200" dirty="0"/>
              <a:t>be </a:t>
            </a:r>
            <a:r>
              <a:rPr lang="en-US" sz="3200" dirty="0" smtClean="0"/>
              <a:t>independent to </a:t>
            </a:r>
            <a:r>
              <a:rPr lang="en-US" sz="3200" dirty="0"/>
              <a:t>construct the </a:t>
            </a:r>
            <a:r>
              <a:rPr lang="en-US" sz="3200" dirty="0" smtClean="0"/>
              <a:t>RR.</a:t>
            </a:r>
          </a:p>
          <a:p>
            <a:pPr lvl="1"/>
            <a:r>
              <a:rPr lang="en-US" sz="3200" dirty="0" smtClean="0"/>
              <a:t>Owned </a:t>
            </a:r>
            <a:r>
              <a:rPr lang="en-US" sz="3200" dirty="0"/>
              <a:t>by </a:t>
            </a:r>
            <a:r>
              <a:rPr lang="en-US" sz="3200" dirty="0" smtClean="0"/>
              <a:t>UP </a:t>
            </a:r>
            <a:r>
              <a:rPr lang="en-US" sz="3200" dirty="0"/>
              <a:t>investors </a:t>
            </a:r>
            <a:endParaRPr lang="en-US" sz="3200" dirty="0" smtClean="0"/>
          </a:p>
          <a:p>
            <a:pPr lvl="1"/>
            <a:r>
              <a:rPr lang="en-US" sz="3200" dirty="0" smtClean="0"/>
              <a:t>Next </a:t>
            </a:r>
            <a:r>
              <a:rPr lang="en-US" sz="3200" dirty="0"/>
              <a:t>few years, </a:t>
            </a:r>
            <a:r>
              <a:rPr lang="en-US" sz="3200" dirty="0" smtClean="0"/>
              <a:t>swindled government </a:t>
            </a:r>
            <a:r>
              <a:rPr lang="en-US" sz="3200" dirty="0"/>
              <a:t>out of tens of millions </a:t>
            </a:r>
            <a:r>
              <a:rPr lang="en-US" sz="3200" dirty="0" smtClean="0"/>
              <a:t>dollars. </a:t>
            </a:r>
            <a:r>
              <a:rPr lang="en-US" sz="3400" dirty="0"/>
              <a:t> </a:t>
            </a:r>
            <a:endParaRPr lang="en-US" sz="3400" dirty="0" smtClean="0"/>
          </a:p>
          <a:p>
            <a:endParaRPr lang="en-US" sz="3400" dirty="0"/>
          </a:p>
          <a:p>
            <a:r>
              <a:rPr lang="en-US" sz="3800" dirty="0" smtClean="0"/>
              <a:t>Government paid/mile - Durant lengthened original route.</a:t>
            </a:r>
          </a:p>
          <a:p>
            <a:endParaRPr lang="en-US" sz="3800" dirty="0" smtClean="0"/>
          </a:p>
          <a:p>
            <a:r>
              <a:rPr lang="en-US" sz="3800" dirty="0" smtClean="0"/>
              <a:t>After RR, </a:t>
            </a:r>
            <a:r>
              <a:rPr lang="en-US" sz="3800" dirty="0"/>
              <a:t>Durant's corrupt business schemes became a public </a:t>
            </a:r>
            <a:r>
              <a:rPr lang="en-US" sz="3800" dirty="0" smtClean="0"/>
              <a:t>scandal.  </a:t>
            </a:r>
            <a:r>
              <a:rPr lang="en-US" sz="3800" dirty="0"/>
              <a:t>Congress investigating not only Durant, but also </a:t>
            </a:r>
            <a:r>
              <a:rPr lang="en-US" sz="3800" dirty="0" smtClean="0"/>
              <a:t>Senators </a:t>
            </a:r>
            <a:r>
              <a:rPr lang="en-US" sz="3800" dirty="0"/>
              <a:t>and Representatives who </a:t>
            </a:r>
            <a:r>
              <a:rPr lang="en-US" sz="3800" dirty="0" smtClean="0"/>
              <a:t>benefited by his dealings</a:t>
            </a:r>
            <a:r>
              <a:rPr lang="en-US" sz="3800" dirty="0"/>
              <a:t>.</a:t>
            </a:r>
          </a:p>
          <a:p>
            <a:endParaRPr lang="en-US" dirty="0"/>
          </a:p>
        </p:txBody>
      </p:sp>
    </p:spTree>
    <p:extLst>
      <p:ext uri="{BB962C8B-B14F-4D97-AF65-F5344CB8AC3E}">
        <p14:creationId xmlns:p14="http://schemas.microsoft.com/office/powerpoint/2010/main" val="816879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Thomas Durant</a:t>
            </a:r>
            <a:r>
              <a:rPr lang="en-US" dirty="0" smtClean="0"/>
              <a:t/>
            </a:r>
            <a:br>
              <a:rPr lang="en-US" dirty="0" smtClean="0"/>
            </a:br>
            <a:r>
              <a:rPr lang="en-US" sz="3600" dirty="0" smtClean="0"/>
              <a:t>February 6, 1820 to October 5, 1885 (65)</a:t>
            </a:r>
            <a:endParaRPr lang="en-US" sz="3600" dirty="0"/>
          </a:p>
        </p:txBody>
      </p:sp>
      <p:pic>
        <p:nvPicPr>
          <p:cNvPr id="4" name="Content Placeholder 3" descr="S.C. Durant - NARA - 52740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1828800"/>
            <a:ext cx="3352800" cy="4221480"/>
          </a:xfrm>
          <a:prstGeom prst="rect">
            <a:avLst/>
          </a:prstGeom>
          <a:noFill/>
          <a:ln>
            <a:noFill/>
          </a:ln>
        </p:spPr>
      </p:pic>
    </p:spTree>
    <p:extLst>
      <p:ext uri="{BB962C8B-B14F-4D97-AF65-F5344CB8AC3E}">
        <p14:creationId xmlns:p14="http://schemas.microsoft.com/office/powerpoint/2010/main" val="1426958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Thomas Durant (Background)</a:t>
            </a:r>
            <a:endParaRPr lang="en-US" sz="3600" b="1" dirty="0"/>
          </a:p>
        </p:txBody>
      </p:sp>
      <p:sp>
        <p:nvSpPr>
          <p:cNvPr id="3" name="Content Placeholder 2"/>
          <p:cNvSpPr>
            <a:spLocks noGrp="1"/>
          </p:cNvSpPr>
          <p:nvPr>
            <p:ph idx="1"/>
          </p:nvPr>
        </p:nvSpPr>
        <p:spPr>
          <a:xfrm>
            <a:off x="457200" y="1143000"/>
            <a:ext cx="8382000" cy="5181600"/>
          </a:xfrm>
        </p:spPr>
        <p:txBody>
          <a:bodyPr>
            <a:normAutofit fontScale="70000" lnSpcReduction="20000"/>
          </a:bodyPr>
          <a:lstStyle/>
          <a:p>
            <a:r>
              <a:rPr lang="en-US" dirty="0" smtClean="0"/>
              <a:t>Born </a:t>
            </a:r>
            <a:r>
              <a:rPr lang="en-US" dirty="0"/>
              <a:t>February 6, 1820 in </a:t>
            </a:r>
            <a:r>
              <a:rPr lang="en-US" dirty="0" smtClean="0"/>
              <a:t>Lee Massachusetts. </a:t>
            </a:r>
          </a:p>
          <a:p>
            <a:pPr marL="0" indent="0">
              <a:buNone/>
            </a:pPr>
            <a:endParaRPr lang="en-US" dirty="0" smtClean="0"/>
          </a:p>
          <a:p>
            <a:r>
              <a:rPr lang="en-US" dirty="0" smtClean="0"/>
              <a:t>Studied </a:t>
            </a:r>
            <a:r>
              <a:rPr lang="en-US" dirty="0"/>
              <a:t>medicine at </a:t>
            </a:r>
            <a:r>
              <a:rPr lang="en-US" dirty="0">
                <a:hlinkClick r:id="rId2" tooltip="Albany Medical College"/>
              </a:rPr>
              <a:t>Albany Medical College</a:t>
            </a:r>
            <a:r>
              <a:rPr lang="en-US" dirty="0"/>
              <a:t> where, in 1840, he graduated </a:t>
            </a:r>
            <a:r>
              <a:rPr lang="en-US" i="1" dirty="0"/>
              <a:t>cum laude</a:t>
            </a:r>
            <a:r>
              <a:rPr lang="en-US" dirty="0"/>
              <a:t> and briefly served as assistant professor of surgery. </a:t>
            </a:r>
            <a:endParaRPr lang="en-US" dirty="0" smtClean="0"/>
          </a:p>
          <a:p>
            <a:endParaRPr lang="en-US" dirty="0"/>
          </a:p>
          <a:p>
            <a:r>
              <a:rPr lang="en-US" dirty="0" smtClean="0"/>
              <a:t>After </a:t>
            </a:r>
            <a:r>
              <a:rPr lang="en-US" dirty="0"/>
              <a:t>he retired from this field, he became a director of his uncle's grain exporting company: Durant, Lathrop and Company in </a:t>
            </a:r>
            <a:r>
              <a:rPr lang="en-US" dirty="0" smtClean="0"/>
              <a:t>New York City.</a:t>
            </a:r>
          </a:p>
          <a:p>
            <a:pPr marL="0" indent="0">
              <a:buNone/>
            </a:pPr>
            <a:endParaRPr lang="en-US" dirty="0"/>
          </a:p>
          <a:p>
            <a:r>
              <a:rPr lang="en-US" dirty="0" smtClean="0"/>
              <a:t>Worked with prairie wheat trade: discovered need </a:t>
            </a:r>
            <a:r>
              <a:rPr lang="en-US" dirty="0"/>
              <a:t>for improved inland </a:t>
            </a:r>
            <a:r>
              <a:rPr lang="en-US" dirty="0" smtClean="0"/>
              <a:t>transportation – RR. </a:t>
            </a:r>
            <a:r>
              <a:rPr lang="en-US" baseline="30000" dirty="0" smtClean="0"/>
              <a:t> </a:t>
            </a:r>
            <a:r>
              <a:rPr lang="en-US" dirty="0" smtClean="0"/>
              <a:t> Worked for Chicago and Rock Island RR</a:t>
            </a:r>
          </a:p>
          <a:p>
            <a:endParaRPr lang="en-US" dirty="0"/>
          </a:p>
          <a:p>
            <a:r>
              <a:rPr lang="en-US" dirty="0" smtClean="0"/>
              <a:t>1853 created </a:t>
            </a:r>
            <a:r>
              <a:rPr lang="en-US" dirty="0"/>
              <a:t>a new contracting </a:t>
            </a:r>
            <a:r>
              <a:rPr lang="en-US" dirty="0" smtClean="0"/>
              <a:t>company of </a:t>
            </a:r>
            <a:r>
              <a:rPr lang="en-US" dirty="0" err="1"/>
              <a:t>Farnam</a:t>
            </a:r>
            <a:r>
              <a:rPr lang="en-US" dirty="0"/>
              <a:t> and </a:t>
            </a:r>
            <a:r>
              <a:rPr lang="en-US" dirty="0" smtClean="0"/>
              <a:t>Durant.  They raised capital </a:t>
            </a:r>
            <a:r>
              <a:rPr lang="en-US" dirty="0"/>
              <a:t>and </a:t>
            </a:r>
            <a:r>
              <a:rPr lang="en-US" dirty="0" smtClean="0"/>
              <a:t>managed </a:t>
            </a:r>
            <a:r>
              <a:rPr lang="en-US" dirty="0"/>
              <a:t>construction for the newly </a:t>
            </a:r>
            <a:r>
              <a:rPr lang="en-US" dirty="0" smtClean="0"/>
              <a:t>chartered Mississippi and Missouri RR.   </a:t>
            </a:r>
            <a:endParaRPr lang="en-US" dirty="0"/>
          </a:p>
        </p:txBody>
      </p:sp>
    </p:spTree>
    <p:extLst>
      <p:ext uri="{BB962C8B-B14F-4D97-AF65-F5344CB8AC3E}">
        <p14:creationId xmlns:p14="http://schemas.microsoft.com/office/powerpoint/2010/main" val="3478851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Railroad Company Race Begins</a:t>
            </a:r>
            <a:endParaRPr lang="en-US" sz="4000"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b="1" dirty="0"/>
              <a:t>July 1865 </a:t>
            </a:r>
            <a:r>
              <a:rPr lang="en-US" dirty="0"/>
              <a:t>- Race between the two companies commenced when the Union Pacific finally began to lay tracks at Omaha, Nebraska</a:t>
            </a:r>
            <a:r>
              <a:rPr lang="en-US" dirty="0" smtClean="0"/>
              <a:t>.</a:t>
            </a:r>
          </a:p>
          <a:p>
            <a:pPr marL="0" indent="0">
              <a:buNone/>
            </a:pPr>
            <a:r>
              <a:rPr lang="en-US" dirty="0" smtClean="0"/>
              <a:t> </a:t>
            </a:r>
            <a:endParaRPr lang="en-US" dirty="0"/>
          </a:p>
          <a:p>
            <a:r>
              <a:rPr lang="en-US" dirty="0"/>
              <a:t>A bridge over the Missouri River would be built later to join Omaha to Council Bluffs, the official eastern terminus</a:t>
            </a:r>
            <a:r>
              <a:rPr lang="en-US" dirty="0" smtClean="0"/>
              <a:t>.</a:t>
            </a:r>
          </a:p>
          <a:p>
            <a:pPr marL="0" indent="0">
              <a:buNone/>
            </a:pPr>
            <a:r>
              <a:rPr lang="en-US" dirty="0" smtClean="0"/>
              <a:t> </a:t>
            </a:r>
            <a:endParaRPr lang="en-US" dirty="0"/>
          </a:p>
          <a:p>
            <a:r>
              <a:rPr lang="en-US" dirty="0"/>
              <a:t>Durant hired Grenville Dodge as chief engineer and General Jack Casement as construction boss</a:t>
            </a:r>
            <a:r>
              <a:rPr lang="en-US" dirty="0" smtClean="0"/>
              <a:t>.</a:t>
            </a:r>
          </a:p>
          <a:p>
            <a:pPr marL="0" indent="0">
              <a:buNone/>
            </a:pPr>
            <a:r>
              <a:rPr lang="en-US" dirty="0" smtClean="0"/>
              <a:t> </a:t>
            </a:r>
            <a:endParaRPr lang="en-US" dirty="0"/>
          </a:p>
          <a:p>
            <a:r>
              <a:rPr lang="en-US" dirty="0"/>
              <a:t>With </a:t>
            </a:r>
            <a:r>
              <a:rPr lang="en-US" b="1" dirty="0"/>
              <a:t>tens of thousands of Civil War veterans </a:t>
            </a:r>
            <a:r>
              <a:rPr lang="en-US" dirty="0"/>
              <a:t>out of work, hiring was easy.  </a:t>
            </a:r>
            <a:r>
              <a:rPr lang="en-US" dirty="0" smtClean="0"/>
              <a:t>Irish immigrants worked </a:t>
            </a:r>
            <a:r>
              <a:rPr lang="en-US" dirty="0"/>
              <a:t>hard and well.  </a:t>
            </a:r>
          </a:p>
          <a:p>
            <a:endParaRPr lang="en-US" dirty="0"/>
          </a:p>
        </p:txBody>
      </p:sp>
    </p:spTree>
    <p:extLst>
      <p:ext uri="{BB962C8B-B14F-4D97-AF65-F5344CB8AC3E}">
        <p14:creationId xmlns:p14="http://schemas.microsoft.com/office/powerpoint/2010/main" val="318921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t>Casement Brothers</a:t>
            </a:r>
            <a:endParaRPr lang="en-US" sz="4000" dirty="0"/>
          </a:p>
        </p:txBody>
      </p:sp>
      <p:sp>
        <p:nvSpPr>
          <p:cNvPr id="3" name="Content Placeholder 2"/>
          <p:cNvSpPr>
            <a:spLocks noGrp="1"/>
          </p:cNvSpPr>
          <p:nvPr>
            <p:ph idx="1"/>
          </p:nvPr>
        </p:nvSpPr>
        <p:spPr>
          <a:xfrm>
            <a:off x="381000" y="1143000"/>
            <a:ext cx="8305800" cy="4983163"/>
          </a:xfrm>
        </p:spPr>
        <p:txBody>
          <a:bodyPr>
            <a:normAutofit fontScale="77500" lnSpcReduction="20000"/>
          </a:bodyPr>
          <a:lstStyle/>
          <a:p>
            <a:r>
              <a:rPr lang="en-US" dirty="0"/>
              <a:t>Dodge hired </a:t>
            </a:r>
            <a:r>
              <a:rPr lang="en-US" dirty="0" smtClean="0"/>
              <a:t>Jack Casement </a:t>
            </a:r>
            <a:r>
              <a:rPr lang="en-US" dirty="0"/>
              <a:t>and his brother Daniel to direct the construction crews. Daniel T. </a:t>
            </a:r>
            <a:r>
              <a:rPr lang="en-US" dirty="0" smtClean="0"/>
              <a:t>Casement </a:t>
            </a:r>
            <a:r>
              <a:rPr lang="en-US" dirty="0"/>
              <a:t>was responsible for financing the operations, while John directed the construction crews who took to calling their boss "General </a:t>
            </a:r>
            <a:r>
              <a:rPr lang="en-US" dirty="0" smtClean="0"/>
              <a:t>Jack“. </a:t>
            </a:r>
            <a:r>
              <a:rPr lang="en-US" dirty="0"/>
              <a:t>The brothers oversaw the construction from Fremont, Nebraska, to the railroad's completion at Promontory, Utah. </a:t>
            </a:r>
          </a:p>
          <a:p>
            <a:endParaRPr lang="en-US" dirty="0" smtClean="0"/>
          </a:p>
          <a:p>
            <a:r>
              <a:rPr lang="en-US" dirty="0" smtClean="0"/>
              <a:t>Jack was a rather short man around 5 feet, however he had great authority over his men.</a:t>
            </a:r>
          </a:p>
          <a:p>
            <a:endParaRPr lang="en-US" dirty="0" smtClean="0"/>
          </a:p>
          <a:p>
            <a:r>
              <a:rPr lang="en-US" dirty="0" smtClean="0"/>
              <a:t>In </a:t>
            </a:r>
            <a:r>
              <a:rPr lang="en-US" dirty="0"/>
              <a:t>1867 when the Union Pacific crossed into what was to become the Wyoming Territory, </a:t>
            </a:r>
            <a:r>
              <a:rPr lang="en-US" dirty="0" smtClean="0"/>
              <a:t>Jack Casement</a:t>
            </a:r>
            <a:r>
              <a:rPr lang="en-US" dirty="0"/>
              <a:t>, a popular figure, was elected to be Wyoming's first Representative in Congress. After a long struggle, Congress ruled that the election was illegal and Casement was never seated. </a:t>
            </a:r>
          </a:p>
          <a:p>
            <a:endParaRPr lang="en-US" dirty="0"/>
          </a:p>
        </p:txBody>
      </p:sp>
    </p:spTree>
    <p:extLst>
      <p:ext uri="{BB962C8B-B14F-4D97-AF65-F5344CB8AC3E}">
        <p14:creationId xmlns:p14="http://schemas.microsoft.com/office/powerpoint/2010/main" val="286028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solidFill>
                  <a:srgbClr val="FFC000"/>
                </a:solidFill>
              </a:rPr>
              <a:t>Golden Spike</a:t>
            </a:r>
            <a:endParaRPr lang="en-US" sz="4000" b="1" dirty="0">
              <a:solidFill>
                <a:srgbClr val="FFC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6812" y="1567656"/>
            <a:ext cx="68103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303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 Casement</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066800"/>
            <a:ext cx="251079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327943"/>
            <a:ext cx="455535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627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09600"/>
          </a:xfrm>
        </p:spPr>
        <p:txBody>
          <a:bodyPr>
            <a:normAutofit fontScale="90000"/>
          </a:bodyPr>
          <a:lstStyle/>
          <a:p>
            <a:r>
              <a:rPr lang="en-US" sz="3600" b="1" dirty="0" smtClean="0"/>
              <a:t>Central Pacific </a:t>
            </a:r>
            <a:endParaRPr lang="en-US" sz="3600" dirty="0"/>
          </a:p>
        </p:txBody>
      </p:sp>
      <p:sp>
        <p:nvSpPr>
          <p:cNvPr id="3" name="Content Placeholder 2"/>
          <p:cNvSpPr>
            <a:spLocks noGrp="1"/>
          </p:cNvSpPr>
          <p:nvPr>
            <p:ph idx="1"/>
          </p:nvPr>
        </p:nvSpPr>
        <p:spPr>
          <a:xfrm>
            <a:off x="304800" y="1066800"/>
            <a:ext cx="8534400" cy="5257800"/>
          </a:xfrm>
        </p:spPr>
        <p:txBody>
          <a:bodyPr>
            <a:normAutofit fontScale="77500" lnSpcReduction="20000"/>
          </a:bodyPr>
          <a:lstStyle/>
          <a:p>
            <a:r>
              <a:rPr lang="en-US" dirty="0"/>
              <a:t>Crocker advertised to hire 5,000 men – 200 showed up.</a:t>
            </a:r>
          </a:p>
          <a:p>
            <a:pPr marL="0" indent="0">
              <a:buNone/>
            </a:pPr>
            <a:endParaRPr lang="en-US" dirty="0" smtClean="0"/>
          </a:p>
          <a:p>
            <a:r>
              <a:rPr lang="en-US" dirty="0" smtClean="0"/>
              <a:t>Laborers</a:t>
            </a:r>
            <a:r>
              <a:rPr lang="en-US" dirty="0"/>
              <a:t>, mainly Irish immigrants, were hired in New York and Boston and shipped out west at great expense.  </a:t>
            </a:r>
            <a:r>
              <a:rPr lang="en-US" dirty="0" smtClean="0"/>
              <a:t>Many abandoned </a:t>
            </a:r>
            <a:r>
              <a:rPr lang="en-US" dirty="0"/>
              <a:t>railroad work, lured by </a:t>
            </a:r>
            <a:r>
              <a:rPr lang="en-US" dirty="0" smtClean="0"/>
              <a:t>Nevada </a:t>
            </a:r>
            <a:r>
              <a:rPr lang="en-US" dirty="0"/>
              <a:t>silver mines</a:t>
            </a:r>
            <a:r>
              <a:rPr lang="en-US" dirty="0" smtClean="0"/>
              <a:t>.</a:t>
            </a:r>
          </a:p>
          <a:p>
            <a:endParaRPr lang="en-US" dirty="0"/>
          </a:p>
          <a:p>
            <a:r>
              <a:rPr lang="en-US" dirty="0" smtClean="0"/>
              <a:t>Desperation</a:t>
            </a:r>
            <a:r>
              <a:rPr lang="en-US" dirty="0"/>
              <a:t>, Crocker tried to hire newly freed African Americans, immigrants from Mexico, and even petitioned Congress to send 5,000 Confederate Civil War prisoners, but to no avail.  </a:t>
            </a:r>
            <a:endParaRPr lang="en-US" dirty="0" smtClean="0"/>
          </a:p>
          <a:p>
            <a:endParaRPr lang="en-US" dirty="0"/>
          </a:p>
          <a:p>
            <a:r>
              <a:rPr lang="en-US" dirty="0" smtClean="0"/>
              <a:t>Frustrated:  </a:t>
            </a:r>
            <a:r>
              <a:rPr lang="en-US" dirty="0"/>
              <a:t>Crocker suggested to </a:t>
            </a:r>
            <a:r>
              <a:rPr lang="en-US" dirty="0" smtClean="0"/>
              <a:t>James </a:t>
            </a:r>
            <a:r>
              <a:rPr lang="en-US" dirty="0" err="1" smtClean="0"/>
              <a:t>Strobridge</a:t>
            </a:r>
            <a:r>
              <a:rPr lang="en-US" dirty="0" smtClean="0"/>
              <a:t> (work boss), to hire </a:t>
            </a:r>
            <a:r>
              <a:rPr lang="en-US" b="1" dirty="0" smtClean="0">
                <a:solidFill>
                  <a:srgbClr val="00B050"/>
                </a:solidFill>
              </a:rPr>
              <a:t>Chinese </a:t>
            </a:r>
            <a:r>
              <a:rPr lang="en-US" b="1" dirty="0">
                <a:solidFill>
                  <a:srgbClr val="00B050"/>
                </a:solidFill>
              </a:rPr>
              <a:t>laborers</a:t>
            </a:r>
            <a:r>
              <a:rPr lang="en-US" dirty="0"/>
              <a:t>. </a:t>
            </a:r>
            <a:r>
              <a:rPr lang="en-US" dirty="0" smtClean="0"/>
              <a:t> Grudgingly hired </a:t>
            </a:r>
            <a:r>
              <a:rPr lang="en-US" dirty="0"/>
              <a:t>50 men on a trial basis. </a:t>
            </a:r>
            <a:r>
              <a:rPr lang="en-US" dirty="0" smtClean="0"/>
              <a:t>One </a:t>
            </a:r>
            <a:r>
              <a:rPr lang="en-US" dirty="0"/>
              <a:t>month, </a:t>
            </a:r>
            <a:r>
              <a:rPr lang="en-US" dirty="0" smtClean="0"/>
              <a:t>learned that Chinese </a:t>
            </a:r>
            <a:r>
              <a:rPr lang="en-US" dirty="0"/>
              <a:t>were conscientious, sober, and hard workers.</a:t>
            </a:r>
          </a:p>
          <a:p>
            <a:endParaRPr lang="en-US" dirty="0"/>
          </a:p>
        </p:txBody>
      </p:sp>
    </p:spTree>
    <p:extLst>
      <p:ext uri="{BB962C8B-B14F-4D97-AF65-F5344CB8AC3E}">
        <p14:creationId xmlns:p14="http://schemas.microsoft.com/office/powerpoint/2010/main" val="263897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James Harvey </a:t>
            </a:r>
            <a:r>
              <a:rPr lang="en-US" sz="3600" dirty="0" err="1"/>
              <a:t>Strobridge</a:t>
            </a:r>
            <a:endParaRPr lang="en-US" sz="3600" dirty="0"/>
          </a:p>
        </p:txBody>
      </p:sp>
      <p:sp>
        <p:nvSpPr>
          <p:cNvPr id="3" name="Content Placeholder 2"/>
          <p:cNvSpPr>
            <a:spLocks noGrp="1"/>
          </p:cNvSpPr>
          <p:nvPr>
            <p:ph idx="1"/>
          </p:nvPr>
        </p:nvSpPr>
        <p:spPr>
          <a:xfrm>
            <a:off x="304800" y="1143000"/>
            <a:ext cx="8382000" cy="5334000"/>
          </a:xfrm>
        </p:spPr>
        <p:txBody>
          <a:bodyPr>
            <a:normAutofit fontScale="77500" lnSpcReduction="20000"/>
          </a:bodyPr>
          <a:lstStyle/>
          <a:p>
            <a:r>
              <a:rPr lang="en-US" dirty="0"/>
              <a:t>James Harvey </a:t>
            </a:r>
            <a:r>
              <a:rPr lang="en-US" dirty="0" err="1" smtClean="0"/>
              <a:t>Strobridge</a:t>
            </a:r>
            <a:r>
              <a:rPr lang="en-US" dirty="0" smtClean="0"/>
              <a:t>: </a:t>
            </a:r>
            <a:r>
              <a:rPr lang="en-US" dirty="0"/>
              <a:t>B</a:t>
            </a:r>
            <a:r>
              <a:rPr lang="en-US" dirty="0" smtClean="0"/>
              <a:t>orn 1827 and worked </a:t>
            </a:r>
            <a:r>
              <a:rPr lang="en-US" dirty="0"/>
              <a:t>on the </a:t>
            </a:r>
            <a:r>
              <a:rPr lang="en-US" dirty="0">
                <a:solidFill>
                  <a:srgbClr val="FF0000"/>
                </a:solidFill>
              </a:rPr>
              <a:t>Vermont Central Railway </a:t>
            </a:r>
            <a:r>
              <a:rPr lang="en-US" dirty="0" smtClean="0"/>
              <a:t>and </a:t>
            </a:r>
            <a:r>
              <a:rPr lang="en-US" dirty="0"/>
              <a:t>was promoted to foreman. </a:t>
            </a:r>
            <a:endParaRPr lang="en-US" dirty="0" smtClean="0"/>
          </a:p>
          <a:p>
            <a:r>
              <a:rPr lang="en-US" dirty="0" smtClean="0"/>
              <a:t>He </a:t>
            </a:r>
            <a:r>
              <a:rPr lang="en-US" dirty="0"/>
              <a:t>then joined the Gold Rush in 1849, sailing to the West</a:t>
            </a:r>
            <a:r>
              <a:rPr lang="en-US" dirty="0" smtClean="0"/>
              <a:t>.</a:t>
            </a:r>
          </a:p>
          <a:p>
            <a:r>
              <a:rPr lang="en-US" dirty="0" smtClean="0"/>
              <a:t>Prospecting </a:t>
            </a:r>
            <a:r>
              <a:rPr lang="en-US" dirty="0"/>
              <a:t>and other endeavors </a:t>
            </a:r>
            <a:r>
              <a:rPr lang="en-US" dirty="0" smtClean="0"/>
              <a:t>failed</a:t>
            </a:r>
            <a:r>
              <a:rPr lang="en-US" dirty="0"/>
              <a:t>, he went back to the construction industry and served as a foreman on </a:t>
            </a:r>
            <a:r>
              <a:rPr lang="en-US" dirty="0" smtClean="0"/>
              <a:t>Placer </a:t>
            </a:r>
            <a:r>
              <a:rPr lang="en-US" dirty="0"/>
              <a:t>County canal and </a:t>
            </a:r>
            <a:r>
              <a:rPr lang="en-US" dirty="0" smtClean="0"/>
              <a:t>on </a:t>
            </a:r>
            <a:r>
              <a:rPr lang="en-US" dirty="0">
                <a:solidFill>
                  <a:srgbClr val="FF0000"/>
                </a:solidFill>
              </a:rPr>
              <a:t>San Francisco and San Jose Railroad</a:t>
            </a:r>
            <a:r>
              <a:rPr lang="en-US" dirty="0" smtClean="0"/>
              <a:t>.</a:t>
            </a:r>
          </a:p>
          <a:p>
            <a:r>
              <a:rPr lang="en-US" dirty="0" smtClean="0">
                <a:solidFill>
                  <a:srgbClr val="FF0000"/>
                </a:solidFill>
              </a:rPr>
              <a:t>Central </a:t>
            </a:r>
            <a:r>
              <a:rPr lang="en-US" dirty="0">
                <a:solidFill>
                  <a:srgbClr val="FF0000"/>
                </a:solidFill>
              </a:rPr>
              <a:t>Pacific </a:t>
            </a:r>
            <a:r>
              <a:rPr lang="en-US" dirty="0" smtClean="0">
                <a:solidFill>
                  <a:srgbClr val="FF0000"/>
                </a:solidFill>
              </a:rPr>
              <a:t>Railroad</a:t>
            </a:r>
            <a:r>
              <a:rPr lang="en-US" dirty="0"/>
              <a:t>:</a:t>
            </a:r>
            <a:r>
              <a:rPr lang="en-US" dirty="0" smtClean="0"/>
              <a:t> </a:t>
            </a:r>
            <a:r>
              <a:rPr lang="en-US" dirty="0" err="1"/>
              <a:t>Strobridge</a:t>
            </a:r>
            <a:r>
              <a:rPr lang="en-US" dirty="0"/>
              <a:t> was in charge of all grading and track-laying forces. He contracted with a couple labors firms, some of which </a:t>
            </a:r>
            <a:r>
              <a:rPr lang="en-US" dirty="0" smtClean="0"/>
              <a:t>were </a:t>
            </a:r>
            <a:r>
              <a:rPr lang="en-US" dirty="0"/>
              <a:t>owned by whites and some by the Chinese. </a:t>
            </a:r>
            <a:endParaRPr lang="en-US" dirty="0" smtClean="0"/>
          </a:p>
          <a:p>
            <a:r>
              <a:rPr lang="en-US" dirty="0" smtClean="0"/>
              <a:t>At </a:t>
            </a:r>
            <a:r>
              <a:rPr lang="en-US" dirty="0"/>
              <a:t>first, he was opposed to hiring Chinese men, but soon recognized their valuable capacities and even had as many as </a:t>
            </a:r>
            <a:r>
              <a:rPr lang="en-US" dirty="0" smtClean="0"/>
              <a:t>15,000.</a:t>
            </a:r>
          </a:p>
          <a:p>
            <a:r>
              <a:rPr lang="en-US" dirty="0" err="1" smtClean="0"/>
              <a:t>Strobridge’s</a:t>
            </a:r>
            <a:r>
              <a:rPr lang="en-US" dirty="0" smtClean="0"/>
              <a:t> style </a:t>
            </a:r>
            <a:r>
              <a:rPr lang="en-US" dirty="0"/>
              <a:t>was to intimidate workers, and if it failed, he regularly </a:t>
            </a:r>
            <a:r>
              <a:rPr lang="en-US" dirty="0" smtClean="0"/>
              <a:t>used physical </a:t>
            </a:r>
            <a:r>
              <a:rPr lang="en-US" dirty="0"/>
              <a:t>violence </a:t>
            </a:r>
            <a:r>
              <a:rPr lang="en-US" dirty="0" smtClean="0"/>
              <a:t>(common at that time).</a:t>
            </a:r>
            <a:endParaRPr lang="en-US" dirty="0"/>
          </a:p>
        </p:txBody>
      </p:sp>
    </p:spTree>
    <p:extLst>
      <p:ext uri="{BB962C8B-B14F-4D97-AF65-F5344CB8AC3E}">
        <p14:creationId xmlns:p14="http://schemas.microsoft.com/office/powerpoint/2010/main" val="2385469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457200"/>
          </a:xfrm>
        </p:spPr>
        <p:txBody>
          <a:bodyPr>
            <a:normAutofit fontScale="90000"/>
          </a:bodyPr>
          <a:lstStyle/>
          <a:p>
            <a:r>
              <a:rPr lang="en-US" sz="3600" b="1" dirty="0" smtClean="0"/>
              <a:t>Central Pacific</a:t>
            </a:r>
            <a:endParaRPr lang="en-US" sz="3600" dirty="0"/>
          </a:p>
        </p:txBody>
      </p:sp>
      <p:sp>
        <p:nvSpPr>
          <p:cNvPr id="3" name="Content Placeholder 2"/>
          <p:cNvSpPr>
            <a:spLocks noGrp="1"/>
          </p:cNvSpPr>
          <p:nvPr>
            <p:ph idx="1"/>
          </p:nvPr>
        </p:nvSpPr>
        <p:spPr>
          <a:xfrm>
            <a:off x="457200" y="914400"/>
            <a:ext cx="8382000" cy="5562600"/>
          </a:xfrm>
        </p:spPr>
        <p:txBody>
          <a:bodyPr>
            <a:normAutofit fontScale="77500" lnSpcReduction="20000"/>
          </a:bodyPr>
          <a:lstStyle/>
          <a:p>
            <a:r>
              <a:rPr lang="en-US" dirty="0"/>
              <a:t>Within three years, </a:t>
            </a:r>
            <a:r>
              <a:rPr lang="en-US" dirty="0" smtClean="0"/>
              <a:t>80% of </a:t>
            </a:r>
            <a:r>
              <a:rPr lang="en-US" dirty="0"/>
              <a:t>workforce was </a:t>
            </a:r>
            <a:r>
              <a:rPr lang="en-US" dirty="0" smtClean="0"/>
              <a:t>Chinese workers. </a:t>
            </a:r>
            <a:r>
              <a:rPr lang="en-US" b="1" dirty="0"/>
              <a:t>Burlingame-Seward Treaty of 1868</a:t>
            </a:r>
            <a:r>
              <a:rPr lang="en-US" dirty="0"/>
              <a:t>, between </a:t>
            </a:r>
            <a:r>
              <a:rPr lang="en-US" dirty="0" smtClean="0"/>
              <a:t>U.S. and China, </a:t>
            </a:r>
            <a:r>
              <a:rPr lang="en-US" dirty="0"/>
              <a:t>amended </a:t>
            </a:r>
            <a:r>
              <a:rPr lang="en-US" dirty="0" smtClean="0"/>
              <a:t>the Treaty of Tientsin </a:t>
            </a:r>
            <a:r>
              <a:rPr lang="en-US" dirty="0"/>
              <a:t>of </a:t>
            </a:r>
            <a:r>
              <a:rPr lang="en-US" dirty="0" smtClean="0"/>
              <a:t>1858. </a:t>
            </a:r>
            <a:endParaRPr lang="en-US" dirty="0"/>
          </a:p>
          <a:p>
            <a:endParaRPr lang="en-US" dirty="0" smtClean="0"/>
          </a:p>
          <a:p>
            <a:r>
              <a:rPr lang="en-US" dirty="0" smtClean="0"/>
              <a:t>Believed too frail, Chinese </a:t>
            </a:r>
            <a:r>
              <a:rPr lang="en-US" dirty="0"/>
              <a:t>workers accomplished amazing and dangerous feats no other workers would or could do. </a:t>
            </a:r>
            <a:endParaRPr lang="en-US" dirty="0" smtClean="0"/>
          </a:p>
          <a:p>
            <a:endParaRPr lang="en-US" dirty="0" smtClean="0"/>
          </a:p>
          <a:p>
            <a:r>
              <a:rPr lang="en-US" dirty="0"/>
              <a:t>Sierra </a:t>
            </a:r>
            <a:r>
              <a:rPr lang="en-US" dirty="0" err="1" smtClean="0"/>
              <a:t>Nevadas</a:t>
            </a:r>
            <a:r>
              <a:rPr lang="en-US" dirty="0" smtClean="0"/>
              <a:t>: Blasting </a:t>
            </a:r>
            <a:r>
              <a:rPr lang="en-US" dirty="0"/>
              <a:t>tunnels through </a:t>
            </a:r>
            <a:r>
              <a:rPr lang="en-US" dirty="0" smtClean="0"/>
              <a:t>solid </a:t>
            </a:r>
            <a:r>
              <a:rPr lang="en-US" dirty="0"/>
              <a:t>granite -- sometimes </a:t>
            </a:r>
            <a:r>
              <a:rPr lang="en-US" dirty="0" smtClean="0"/>
              <a:t>only </a:t>
            </a:r>
            <a:r>
              <a:rPr lang="en-US" dirty="0"/>
              <a:t>a foot a day. </a:t>
            </a:r>
            <a:r>
              <a:rPr lang="en-US" dirty="0" smtClean="0"/>
              <a:t> Lived </a:t>
            </a:r>
            <a:r>
              <a:rPr lang="en-US" dirty="0"/>
              <a:t>in </a:t>
            </a:r>
            <a:r>
              <a:rPr lang="en-US" dirty="0" smtClean="0"/>
              <a:t>tunnels </a:t>
            </a:r>
            <a:r>
              <a:rPr lang="en-US" dirty="0"/>
              <a:t>as they </a:t>
            </a:r>
            <a:r>
              <a:rPr lang="en-US" dirty="0" smtClean="0"/>
              <a:t>worked, </a:t>
            </a:r>
            <a:r>
              <a:rPr lang="en-US" dirty="0"/>
              <a:t>saving precious time and energy from entering and exiting the worksite each day</a:t>
            </a:r>
            <a:r>
              <a:rPr lang="en-US" dirty="0" smtClean="0"/>
              <a:t>.</a:t>
            </a:r>
          </a:p>
          <a:p>
            <a:pPr marL="0" indent="0">
              <a:buNone/>
            </a:pPr>
            <a:r>
              <a:rPr lang="en-US" dirty="0" smtClean="0"/>
              <a:t> </a:t>
            </a:r>
          </a:p>
          <a:p>
            <a:r>
              <a:rPr lang="en-US" dirty="0" smtClean="0"/>
              <a:t>Routinely </a:t>
            </a:r>
            <a:r>
              <a:rPr lang="en-US" dirty="0"/>
              <a:t>lowered down sheer cliff faces in makeshift baskets on ropes where they drilled holes, filled them with explosives, lit the fuse and then were yanked up as fast as possible to avoid the blast.</a:t>
            </a:r>
          </a:p>
          <a:p>
            <a:endParaRPr lang="en-US" dirty="0"/>
          </a:p>
        </p:txBody>
      </p:sp>
    </p:spTree>
    <p:extLst>
      <p:ext uri="{BB962C8B-B14F-4D97-AF65-F5344CB8AC3E}">
        <p14:creationId xmlns:p14="http://schemas.microsoft.com/office/powerpoint/2010/main" val="595159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U.P. Workers Living Conditions</a:t>
            </a:r>
            <a:endParaRPr lang="en-US" sz="3600"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r>
              <a:rPr lang="en-US" dirty="0"/>
              <a:t>Pay varied </a:t>
            </a:r>
            <a:r>
              <a:rPr lang="en-US" dirty="0" smtClean="0"/>
              <a:t>with responsibility</a:t>
            </a:r>
            <a:r>
              <a:rPr lang="en-US" dirty="0"/>
              <a:t>. Teamsters and graders received the least, while the iron men got </a:t>
            </a:r>
            <a:r>
              <a:rPr lang="en-US" dirty="0" smtClean="0"/>
              <a:t>the most.. </a:t>
            </a:r>
          </a:p>
          <a:p>
            <a:r>
              <a:rPr lang="en-US" dirty="0" smtClean="0"/>
              <a:t>Like </a:t>
            </a:r>
            <a:r>
              <a:rPr lang="en-US" dirty="0"/>
              <a:t>their Irish counterparts on the Central Pacific, the Union Pacific men had a staple diet of beef, bread, and black coffee. </a:t>
            </a:r>
            <a:endParaRPr lang="en-US" dirty="0" smtClean="0"/>
          </a:p>
          <a:p>
            <a:r>
              <a:rPr lang="en-US" dirty="0" smtClean="0"/>
              <a:t>Water-borne </a:t>
            </a:r>
            <a:r>
              <a:rPr lang="en-US" dirty="0"/>
              <a:t>illness was often a serious concern. </a:t>
            </a:r>
            <a:endParaRPr lang="en-US" dirty="0" smtClean="0"/>
          </a:p>
          <a:p>
            <a:r>
              <a:rPr lang="en-US" dirty="0" smtClean="0"/>
              <a:t>Personal </a:t>
            </a:r>
            <a:r>
              <a:rPr lang="en-US" dirty="0"/>
              <a:t>hygiene was all but unheard of. </a:t>
            </a:r>
            <a:endParaRPr lang="en-US" dirty="0" smtClean="0"/>
          </a:p>
          <a:p>
            <a:r>
              <a:rPr lang="en-US" dirty="0" smtClean="0"/>
              <a:t>Men </a:t>
            </a:r>
            <a:r>
              <a:rPr lang="en-US" dirty="0"/>
              <a:t>slept together on bunks </a:t>
            </a:r>
            <a:r>
              <a:rPr lang="en-US" dirty="0" smtClean="0"/>
              <a:t>(50 to a car – 3 bunks) - Casement design </a:t>
            </a:r>
            <a:r>
              <a:rPr lang="en-US" dirty="0"/>
              <a:t>for </a:t>
            </a:r>
            <a:r>
              <a:rPr lang="en-US" dirty="0" smtClean="0"/>
              <a:t>them.</a:t>
            </a:r>
          </a:p>
          <a:p>
            <a:r>
              <a:rPr lang="en-US" dirty="0" smtClean="0"/>
              <a:t>Tight </a:t>
            </a:r>
            <a:r>
              <a:rPr lang="en-US" dirty="0"/>
              <a:t>quarters in which conditions could be squalid. </a:t>
            </a:r>
          </a:p>
        </p:txBody>
      </p:sp>
    </p:spTree>
    <p:extLst>
      <p:ext uri="{BB962C8B-B14F-4D97-AF65-F5344CB8AC3E}">
        <p14:creationId xmlns:p14="http://schemas.microsoft.com/office/powerpoint/2010/main" val="3166837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t>City on Wheels</a:t>
            </a:r>
            <a:endParaRPr lang="en-US" sz="4000" dirty="0"/>
          </a:p>
        </p:txBody>
      </p:sp>
      <p:pic>
        <p:nvPicPr>
          <p:cNvPr id="4" name="Content Placeholder 3" descr="Image result for bunk car images transcontinental railroa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30266" cy="4525963"/>
          </a:xfrm>
          <a:prstGeom prst="rect">
            <a:avLst/>
          </a:prstGeom>
          <a:noFill/>
          <a:ln>
            <a:noFill/>
          </a:ln>
        </p:spPr>
      </p:pic>
    </p:spTree>
    <p:extLst>
      <p:ext uri="{BB962C8B-B14F-4D97-AF65-F5344CB8AC3E}">
        <p14:creationId xmlns:p14="http://schemas.microsoft.com/office/powerpoint/2010/main" val="3774842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 Supplies</a:t>
            </a:r>
            <a:endParaRPr lang="en-US" dirty="0"/>
          </a:p>
        </p:txBody>
      </p:sp>
      <p:sp>
        <p:nvSpPr>
          <p:cNvPr id="3" name="Content Placeholder 2"/>
          <p:cNvSpPr>
            <a:spLocks noGrp="1"/>
          </p:cNvSpPr>
          <p:nvPr>
            <p:ph idx="1"/>
          </p:nvPr>
        </p:nvSpPr>
        <p:spPr>
          <a:xfrm>
            <a:off x="457200" y="1219200"/>
            <a:ext cx="8382000" cy="5029200"/>
          </a:xfrm>
        </p:spPr>
        <p:txBody>
          <a:bodyPr>
            <a:normAutofit fontScale="77500" lnSpcReduction="20000"/>
          </a:bodyPr>
          <a:lstStyle/>
          <a:p>
            <a:r>
              <a:rPr lang="en-US" dirty="0" smtClean="0"/>
              <a:t>All manufactured supplies had to be transported from the East.</a:t>
            </a:r>
          </a:p>
          <a:p>
            <a:endParaRPr lang="en-US" dirty="0" smtClean="0"/>
          </a:p>
          <a:p>
            <a:r>
              <a:rPr lang="en-US" dirty="0" smtClean="0"/>
              <a:t>Supplies </a:t>
            </a:r>
            <a:r>
              <a:rPr lang="en-US" dirty="0"/>
              <a:t>included: picks, shovels, axes, hammers, saws, sledge hammers, spikes (about 5,500/mile), rock drills, black powder, bridge hardware, iron rails (about 350 rails/mile of 30 foot rails; 200,000 </a:t>
            </a:r>
            <a:r>
              <a:rPr lang="en-US" dirty="0" smtClean="0"/>
              <a:t>pounds/mile), bolts </a:t>
            </a:r>
            <a:r>
              <a:rPr lang="en-US" dirty="0"/>
              <a:t>and </a:t>
            </a:r>
            <a:r>
              <a:rPr lang="en-US" dirty="0" smtClean="0"/>
              <a:t>nuts, wrenches, switches, locomotives, cars, telegraph  </a:t>
            </a:r>
            <a:r>
              <a:rPr lang="en-US" dirty="0"/>
              <a:t>wire</a:t>
            </a:r>
            <a:r>
              <a:rPr lang="en-US" dirty="0" smtClean="0"/>
              <a:t>,  etc.</a:t>
            </a:r>
          </a:p>
          <a:p>
            <a:pPr marL="0" indent="0">
              <a:buNone/>
            </a:pPr>
            <a:r>
              <a:rPr lang="en-US" dirty="0" smtClean="0"/>
              <a:t> </a:t>
            </a:r>
          </a:p>
          <a:p>
            <a:r>
              <a:rPr lang="en-US" dirty="0"/>
              <a:t>Traveled by trains to </a:t>
            </a:r>
            <a:r>
              <a:rPr lang="en-US" dirty="0" smtClean="0"/>
              <a:t>coast </a:t>
            </a:r>
            <a:r>
              <a:rPr lang="en-US" dirty="0"/>
              <a:t>ports and loaded on board </a:t>
            </a:r>
            <a:r>
              <a:rPr lang="en-US" dirty="0" smtClean="0"/>
              <a:t>ships.  Then </a:t>
            </a:r>
            <a:r>
              <a:rPr lang="en-US" dirty="0"/>
              <a:t>went on about 18,000 miles </a:t>
            </a:r>
            <a:r>
              <a:rPr lang="en-US" dirty="0" smtClean="0"/>
              <a:t>(200 day by </a:t>
            </a:r>
            <a:r>
              <a:rPr lang="en-US" dirty="0"/>
              <a:t>regular sailing ship) trip or </a:t>
            </a:r>
            <a:r>
              <a:rPr lang="en-US" dirty="0" smtClean="0"/>
              <a:t>(120 </a:t>
            </a:r>
            <a:r>
              <a:rPr lang="en-US" dirty="0"/>
              <a:t>day trip </a:t>
            </a:r>
            <a:r>
              <a:rPr lang="en-US" dirty="0" smtClean="0"/>
              <a:t>by </a:t>
            </a:r>
            <a:r>
              <a:rPr lang="en-US" dirty="0"/>
              <a:t>Clipper Ship) around South America's Cape Horn </a:t>
            </a:r>
            <a:r>
              <a:rPr lang="en-US" dirty="0" smtClean="0"/>
              <a:t>or more </a:t>
            </a:r>
            <a:r>
              <a:rPr lang="en-US" dirty="0"/>
              <a:t>expensive route </a:t>
            </a:r>
            <a:r>
              <a:rPr lang="en-US" dirty="0" smtClean="0"/>
              <a:t>across the </a:t>
            </a:r>
            <a:r>
              <a:rPr lang="en-US" dirty="0"/>
              <a:t>Isthmus of Panama—about a 40-day trip and twice as expensive per pound of </a:t>
            </a:r>
            <a:r>
              <a:rPr lang="en-US" dirty="0" smtClean="0"/>
              <a:t>merchandise</a:t>
            </a:r>
            <a:r>
              <a:rPr lang="en-US" dirty="0"/>
              <a:t> </a:t>
            </a:r>
            <a:r>
              <a:rPr lang="en-US" dirty="0" smtClean="0"/>
              <a:t>(passengers mostly).</a:t>
            </a:r>
            <a:endParaRPr lang="en-US" dirty="0"/>
          </a:p>
          <a:p>
            <a:endParaRPr lang="en-US" dirty="0" smtClean="0"/>
          </a:p>
        </p:txBody>
      </p:sp>
    </p:spTree>
    <p:extLst>
      <p:ext uri="{BB962C8B-B14F-4D97-AF65-F5344CB8AC3E}">
        <p14:creationId xmlns:p14="http://schemas.microsoft.com/office/powerpoint/2010/main" val="8387185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C.P. Supplies</a:t>
            </a:r>
            <a:endParaRPr lang="en-US" sz="3600" dirty="0"/>
          </a:p>
        </p:txBody>
      </p:sp>
      <p:sp>
        <p:nvSpPr>
          <p:cNvPr id="3" name="Content Placeholder 2"/>
          <p:cNvSpPr>
            <a:spLocks noGrp="1"/>
          </p:cNvSpPr>
          <p:nvPr>
            <p:ph idx="1"/>
          </p:nvPr>
        </p:nvSpPr>
        <p:spPr>
          <a:xfrm>
            <a:off x="457200" y="1219200"/>
            <a:ext cx="8305800" cy="5257800"/>
          </a:xfrm>
        </p:spPr>
        <p:txBody>
          <a:bodyPr>
            <a:normAutofit fontScale="77500" lnSpcReduction="20000"/>
          </a:bodyPr>
          <a:lstStyle/>
          <a:p>
            <a:r>
              <a:rPr lang="en-US" dirty="0" smtClean="0"/>
              <a:t>After goods </a:t>
            </a:r>
            <a:r>
              <a:rPr lang="en-US" dirty="0"/>
              <a:t>got to </a:t>
            </a:r>
            <a:r>
              <a:rPr lang="en-US" dirty="0" smtClean="0"/>
              <a:t>San Francisco Bay area, </a:t>
            </a:r>
            <a:r>
              <a:rPr lang="en-US" dirty="0"/>
              <a:t>they would have to be unloaded from the ships and put on </a:t>
            </a:r>
            <a:r>
              <a:rPr lang="en-US" dirty="0" smtClean="0"/>
              <a:t>river paddle steamers over </a:t>
            </a:r>
            <a:r>
              <a:rPr lang="en-US" dirty="0"/>
              <a:t>130 </a:t>
            </a:r>
            <a:r>
              <a:rPr lang="en-US" dirty="0" smtClean="0"/>
              <a:t>miles </a:t>
            </a:r>
            <a:r>
              <a:rPr lang="en-US" dirty="0"/>
              <a:t>trip up </a:t>
            </a:r>
            <a:r>
              <a:rPr lang="en-US" dirty="0" smtClean="0"/>
              <a:t>Sacramento River </a:t>
            </a:r>
            <a:r>
              <a:rPr lang="en-US" dirty="0"/>
              <a:t>to the </a:t>
            </a:r>
            <a:r>
              <a:rPr lang="en-US" dirty="0" smtClean="0"/>
              <a:t>state </a:t>
            </a:r>
            <a:r>
              <a:rPr lang="en-US" dirty="0"/>
              <a:t>capital </a:t>
            </a:r>
            <a:r>
              <a:rPr lang="en-US" dirty="0" smtClean="0"/>
              <a:t>of Sacramento. </a:t>
            </a:r>
          </a:p>
          <a:p>
            <a:endParaRPr lang="en-US" dirty="0"/>
          </a:p>
          <a:p>
            <a:r>
              <a:rPr lang="en-US" dirty="0"/>
              <a:t>August 1863 </a:t>
            </a:r>
            <a:r>
              <a:rPr lang="en-US" dirty="0" smtClean="0"/>
              <a:t>- First track laid - </a:t>
            </a:r>
            <a:r>
              <a:rPr lang="en-US" dirty="0"/>
              <a:t>rail shipments finally </a:t>
            </a:r>
            <a:r>
              <a:rPr lang="en-US" dirty="0" smtClean="0"/>
              <a:t>arrived. </a:t>
            </a:r>
          </a:p>
          <a:p>
            <a:endParaRPr lang="en-US" dirty="0"/>
          </a:p>
          <a:p>
            <a:r>
              <a:rPr lang="en-US" dirty="0" smtClean="0"/>
              <a:t>Many engines, </a:t>
            </a:r>
            <a:r>
              <a:rPr lang="en-US" dirty="0"/>
              <a:t>railroad cars, etc. were shipped </a:t>
            </a:r>
            <a:r>
              <a:rPr lang="en-US" dirty="0" smtClean="0"/>
              <a:t>dismantled.  </a:t>
            </a:r>
          </a:p>
          <a:p>
            <a:endParaRPr lang="en-US" dirty="0"/>
          </a:p>
          <a:p>
            <a:r>
              <a:rPr lang="en-US" dirty="0" smtClean="0"/>
              <a:t>Ties </a:t>
            </a:r>
            <a:r>
              <a:rPr lang="en-US" dirty="0"/>
              <a:t>(about 2,500/mile), construction lumber, telegraph poles, trestle and bridge timbers</a:t>
            </a:r>
            <a:r>
              <a:rPr lang="en-US" dirty="0" smtClean="0"/>
              <a:t>, </a:t>
            </a:r>
            <a:r>
              <a:rPr lang="en-US" dirty="0"/>
              <a:t>construction lumber, telegraph poles, trestle and bridge timbers, and firewood </a:t>
            </a:r>
            <a:r>
              <a:rPr lang="en-US" dirty="0" smtClean="0"/>
              <a:t>could </a:t>
            </a:r>
            <a:r>
              <a:rPr lang="en-US" dirty="0"/>
              <a:t>be sawed and/or chopped from timber already in California, Oregon, etc.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4584318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smtClean="0"/>
              <a:t>Race Underway</a:t>
            </a:r>
            <a:endParaRPr lang="en-US" sz="4000" dirty="0"/>
          </a:p>
        </p:txBody>
      </p:sp>
      <p:sp>
        <p:nvSpPr>
          <p:cNvPr id="3" name="Content Placeholder 2"/>
          <p:cNvSpPr>
            <a:spLocks noGrp="1"/>
          </p:cNvSpPr>
          <p:nvPr>
            <p:ph idx="1"/>
          </p:nvPr>
        </p:nvSpPr>
        <p:spPr>
          <a:xfrm>
            <a:off x="457200" y="1219200"/>
            <a:ext cx="8382000" cy="5105400"/>
          </a:xfrm>
        </p:spPr>
        <p:txBody>
          <a:bodyPr>
            <a:normAutofit fontScale="77500" lnSpcReduction="20000"/>
          </a:bodyPr>
          <a:lstStyle/>
          <a:p>
            <a:r>
              <a:rPr lang="en-US" dirty="0"/>
              <a:t>Both railroad companies battled against their respective obstacles to lay the most miles of track, therefore gaining the most land and money</a:t>
            </a:r>
            <a:r>
              <a:rPr lang="en-US" dirty="0" smtClean="0"/>
              <a:t>.</a:t>
            </a:r>
          </a:p>
          <a:p>
            <a:endParaRPr lang="en-US" dirty="0"/>
          </a:p>
          <a:p>
            <a:r>
              <a:rPr lang="en-US" dirty="0" smtClean="0"/>
              <a:t>Although C.P. had </a:t>
            </a:r>
            <a:r>
              <a:rPr lang="en-US" dirty="0"/>
              <a:t>a two-year head start over the </a:t>
            </a:r>
            <a:r>
              <a:rPr lang="en-US" dirty="0" smtClean="0"/>
              <a:t>U.P., rough </a:t>
            </a:r>
            <a:r>
              <a:rPr lang="en-US" dirty="0"/>
              <a:t>terrain of </a:t>
            </a:r>
            <a:r>
              <a:rPr lang="en-US" dirty="0" smtClean="0"/>
              <a:t>Sierra Nevada’s </a:t>
            </a:r>
            <a:r>
              <a:rPr lang="en-US" dirty="0"/>
              <a:t>limited their construction to only 100 miles by the end of 1867</a:t>
            </a:r>
            <a:r>
              <a:rPr lang="en-US" dirty="0" smtClean="0"/>
              <a:t>.</a:t>
            </a:r>
          </a:p>
          <a:p>
            <a:endParaRPr lang="en-US" dirty="0"/>
          </a:p>
          <a:p>
            <a:r>
              <a:rPr lang="en-US" dirty="0" smtClean="0"/>
              <a:t>Once </a:t>
            </a:r>
            <a:r>
              <a:rPr lang="en-US" dirty="0"/>
              <a:t>through the Sierras, the </a:t>
            </a:r>
            <a:r>
              <a:rPr lang="en-US" dirty="0" smtClean="0"/>
              <a:t>C.P. rail </a:t>
            </a:r>
            <a:r>
              <a:rPr lang="en-US" dirty="0"/>
              <a:t>lines moved at tremendous speed, crossing Nevada and reaching the Utah border in 1868. </a:t>
            </a:r>
            <a:endParaRPr lang="en-US" dirty="0" smtClean="0"/>
          </a:p>
          <a:p>
            <a:endParaRPr lang="en-US" dirty="0"/>
          </a:p>
          <a:p>
            <a:r>
              <a:rPr lang="en-US" dirty="0" smtClean="0"/>
              <a:t>From </a:t>
            </a:r>
            <a:r>
              <a:rPr lang="en-US" dirty="0"/>
              <a:t>the east, the Union Pacific completed its line through Wyoming and was moving at an equal tempo from the east.</a:t>
            </a:r>
          </a:p>
          <a:p>
            <a:endParaRPr lang="en-US" dirty="0"/>
          </a:p>
        </p:txBody>
      </p:sp>
    </p:spTree>
    <p:extLst>
      <p:ext uri="{BB962C8B-B14F-4D97-AF65-F5344CB8AC3E}">
        <p14:creationId xmlns:p14="http://schemas.microsoft.com/office/powerpoint/2010/main" val="3671354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sz="4000" b="1" dirty="0" smtClean="0"/>
              <a:t>Union Pacific</a:t>
            </a:r>
            <a:endParaRPr lang="en-US" sz="4000" dirty="0"/>
          </a:p>
        </p:txBody>
      </p:sp>
      <p:sp>
        <p:nvSpPr>
          <p:cNvPr id="3" name="Content Placeholder 2"/>
          <p:cNvSpPr>
            <a:spLocks noGrp="1"/>
          </p:cNvSpPr>
          <p:nvPr>
            <p:ph idx="1"/>
          </p:nvPr>
        </p:nvSpPr>
        <p:spPr>
          <a:xfrm>
            <a:off x="457200" y="1219200"/>
            <a:ext cx="8382000" cy="5105400"/>
          </a:xfrm>
        </p:spPr>
        <p:txBody>
          <a:bodyPr>
            <a:normAutofit fontScale="92500" lnSpcReduction="20000"/>
          </a:bodyPr>
          <a:lstStyle/>
          <a:p>
            <a:r>
              <a:rPr lang="en-US" dirty="0"/>
              <a:t>While the Central Pacific fought punishing conditions moving eastward through mountains, across ravines, and through blizzards, the Union Pacific faced resistance from the </a:t>
            </a:r>
            <a:r>
              <a:rPr lang="en-US" b="1" dirty="0">
                <a:solidFill>
                  <a:srgbClr val="00B050"/>
                </a:solidFill>
              </a:rPr>
              <a:t>Sioux, Cheyenne, and Arapaho tribes </a:t>
            </a:r>
            <a:r>
              <a:rPr lang="en-US" dirty="0"/>
              <a:t>who were seeing their homelands invaded and irrevocably changed.  </a:t>
            </a:r>
            <a:endParaRPr lang="en-US" dirty="0" smtClean="0"/>
          </a:p>
          <a:p>
            <a:endParaRPr lang="en-US" dirty="0"/>
          </a:p>
          <a:p>
            <a:r>
              <a:rPr lang="en-US" dirty="0" smtClean="0"/>
              <a:t>Railroad </a:t>
            </a:r>
            <a:r>
              <a:rPr lang="en-US" dirty="0"/>
              <a:t>workers were armed and </a:t>
            </a:r>
            <a:r>
              <a:rPr lang="en-US" dirty="0" smtClean="0"/>
              <a:t>often </a:t>
            </a:r>
            <a:r>
              <a:rPr lang="en-US" dirty="0"/>
              <a:t>protected by U.S. Calvary and friendly Pawnee Indians, but the workforce routinely faced Native American raiding parties that attacked surveyors and workers, stole livestock and equipment, and pulled up track and derailed </a:t>
            </a:r>
            <a:r>
              <a:rPr lang="en-US" dirty="0" smtClean="0"/>
              <a:t>locomotives.</a:t>
            </a:r>
            <a:endParaRPr lang="en-US" dirty="0"/>
          </a:p>
        </p:txBody>
      </p:sp>
    </p:spTree>
    <p:extLst>
      <p:ext uri="{BB962C8B-B14F-4D97-AF65-F5344CB8AC3E}">
        <p14:creationId xmlns:p14="http://schemas.microsoft.com/office/powerpoint/2010/main" val="168160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Engineering Marvel</a:t>
            </a:r>
            <a:endParaRPr lang="en-US" sz="4000" dirty="0"/>
          </a:p>
        </p:txBody>
      </p:sp>
      <p:sp>
        <p:nvSpPr>
          <p:cNvPr id="3" name="Content Placeholder 2"/>
          <p:cNvSpPr>
            <a:spLocks noGrp="1"/>
          </p:cNvSpPr>
          <p:nvPr>
            <p:ph idx="1"/>
          </p:nvPr>
        </p:nvSpPr>
        <p:spPr/>
        <p:txBody>
          <a:bodyPr>
            <a:normAutofit fontScale="85000" lnSpcReduction="10000"/>
          </a:bodyPr>
          <a:lstStyle/>
          <a:p>
            <a:r>
              <a:rPr lang="en-US" dirty="0" smtClean="0"/>
              <a:t>Next to winning the Civil War and abolishing slavery, building the first transcontinental railroad, from Omaha, Nebraska to Sacramento, California, was the greatest achievement of the American people in the 19</a:t>
            </a:r>
            <a:r>
              <a:rPr lang="en-US" baseline="30000" dirty="0" smtClean="0"/>
              <a:t>th</a:t>
            </a:r>
            <a:r>
              <a:rPr lang="en-US" dirty="0" smtClean="0"/>
              <a:t> century.  </a:t>
            </a:r>
          </a:p>
          <a:p>
            <a:endParaRPr lang="en-US" dirty="0"/>
          </a:p>
          <a:p>
            <a:r>
              <a:rPr lang="en-US" dirty="0" smtClean="0"/>
              <a:t>Not until the completion of the Panama Canal in the early 20</a:t>
            </a:r>
            <a:r>
              <a:rPr lang="en-US" baseline="30000" dirty="0" smtClean="0"/>
              <a:t>th</a:t>
            </a:r>
            <a:r>
              <a:rPr lang="en-US" dirty="0" smtClean="0"/>
              <a:t> century was it rivaled as an </a:t>
            </a:r>
            <a:r>
              <a:rPr lang="en-US" b="1" dirty="0" smtClean="0"/>
              <a:t>engineering</a:t>
            </a:r>
            <a:r>
              <a:rPr lang="en-US" dirty="0" smtClean="0"/>
              <a:t> feat.</a:t>
            </a:r>
          </a:p>
          <a:p>
            <a:endParaRPr lang="en-US" dirty="0"/>
          </a:p>
          <a:p>
            <a:r>
              <a:rPr lang="en-US" dirty="0" smtClean="0"/>
              <a:t>The transcontinental railroad was the last great building project to be </a:t>
            </a:r>
            <a:r>
              <a:rPr lang="en-US" b="1" dirty="0" smtClean="0">
                <a:solidFill>
                  <a:srgbClr val="00B050"/>
                </a:solidFill>
              </a:rPr>
              <a:t>completed mostly by hand</a:t>
            </a:r>
            <a:r>
              <a:rPr lang="en-US" dirty="0" smtClean="0"/>
              <a:t>.</a:t>
            </a:r>
            <a:endParaRPr lang="en-US" dirty="0"/>
          </a:p>
        </p:txBody>
      </p:sp>
    </p:spTree>
    <p:extLst>
      <p:ext uri="{BB962C8B-B14F-4D97-AF65-F5344CB8AC3E}">
        <p14:creationId xmlns:p14="http://schemas.microsoft.com/office/powerpoint/2010/main" val="32595197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Cheyenne Indians tearing up the tracks of the Union Pacific R.R.</a:t>
            </a:r>
            <a:br>
              <a:rPr lang="en-US"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6" name="Content Placeholder 5" descr="Image result for transcontinental railroad image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82982" y="1600200"/>
            <a:ext cx="6578036" cy="4525963"/>
          </a:xfrm>
          <a:prstGeom prst="rect">
            <a:avLst/>
          </a:prstGeom>
          <a:noFill/>
          <a:ln>
            <a:noFill/>
          </a:ln>
        </p:spPr>
      </p:pic>
    </p:spTree>
    <p:extLst>
      <p:ext uri="{BB962C8B-B14F-4D97-AF65-F5344CB8AC3E}">
        <p14:creationId xmlns:p14="http://schemas.microsoft.com/office/powerpoint/2010/main" val="4230570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Next Week - </a:t>
            </a:r>
            <a:r>
              <a:rPr lang="en-US" sz="4000" dirty="0"/>
              <a:t>People </a:t>
            </a:r>
            <a:r>
              <a:rPr lang="en-US" sz="4000" dirty="0" smtClean="0"/>
              <a:t>Groups </a:t>
            </a:r>
            <a:endParaRPr lang="en-US" sz="4000"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dirty="0" smtClean="0"/>
              <a:t>Engineers </a:t>
            </a:r>
            <a:r>
              <a:rPr lang="en-US" dirty="0"/>
              <a:t>and </a:t>
            </a:r>
            <a:r>
              <a:rPr lang="en-US" dirty="0" smtClean="0"/>
              <a:t>surveyors</a:t>
            </a:r>
          </a:p>
          <a:p>
            <a:r>
              <a:rPr lang="en-US" dirty="0" smtClean="0"/>
              <a:t>Chinese</a:t>
            </a:r>
          </a:p>
          <a:p>
            <a:r>
              <a:rPr lang="en-US" dirty="0" smtClean="0"/>
              <a:t>Irish</a:t>
            </a:r>
          </a:p>
          <a:p>
            <a:r>
              <a:rPr lang="en-US" dirty="0" smtClean="0"/>
              <a:t>Plains Indians</a:t>
            </a:r>
          </a:p>
          <a:p>
            <a:r>
              <a:rPr lang="en-US" dirty="0" smtClean="0"/>
              <a:t>Civil </a:t>
            </a:r>
            <a:r>
              <a:rPr lang="en-US" dirty="0"/>
              <a:t>War </a:t>
            </a:r>
            <a:r>
              <a:rPr lang="en-US" dirty="0" smtClean="0"/>
              <a:t>Vets</a:t>
            </a:r>
          </a:p>
          <a:p>
            <a:r>
              <a:rPr lang="en-US" dirty="0" smtClean="0"/>
              <a:t>African-Americans</a:t>
            </a:r>
          </a:p>
          <a:p>
            <a:r>
              <a:rPr lang="en-US" dirty="0" smtClean="0"/>
              <a:t>Mormons</a:t>
            </a:r>
          </a:p>
          <a:p>
            <a:r>
              <a:rPr lang="en-US" dirty="0" smtClean="0"/>
              <a:t>Congress</a:t>
            </a:r>
          </a:p>
          <a:p>
            <a:r>
              <a:rPr lang="en-US" dirty="0" smtClean="0"/>
              <a:t>Other people groups</a:t>
            </a:r>
            <a:endParaRPr lang="en-US" dirty="0"/>
          </a:p>
          <a:p>
            <a:endParaRPr lang="en-US" dirty="0"/>
          </a:p>
        </p:txBody>
      </p:sp>
    </p:spTree>
    <p:extLst>
      <p:ext uri="{BB962C8B-B14F-4D97-AF65-F5344CB8AC3E}">
        <p14:creationId xmlns:p14="http://schemas.microsoft.com/office/powerpoint/2010/main" val="20808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a:t>
            </a:r>
            <a:endParaRPr lang="en-US" dirty="0"/>
          </a:p>
        </p:txBody>
      </p:sp>
      <p:pic>
        <p:nvPicPr>
          <p:cNvPr id="4" name="Content Placeholder 3" descr="Image result for transcontinental railroad imag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p:spPr>
      </p:pic>
    </p:spTree>
    <p:extLst>
      <p:ext uri="{BB962C8B-B14F-4D97-AF65-F5344CB8AC3E}">
        <p14:creationId xmlns:p14="http://schemas.microsoft.com/office/powerpoint/2010/main" val="17783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solidFill>
                  <a:srgbClr val="FF0000"/>
                </a:solidFill>
              </a:rPr>
              <a:t>Other Transcontinental Railroads</a:t>
            </a:r>
            <a:endParaRPr lang="en-US" sz="4000" dirty="0">
              <a:solidFill>
                <a:srgbClr val="FF0000"/>
              </a:solidFill>
            </a:endParaRPr>
          </a:p>
        </p:txBody>
      </p:sp>
      <p:sp>
        <p:nvSpPr>
          <p:cNvPr id="3" name="Content Placeholder 2"/>
          <p:cNvSpPr>
            <a:spLocks noGrp="1"/>
          </p:cNvSpPr>
          <p:nvPr>
            <p:ph idx="1"/>
          </p:nvPr>
        </p:nvSpPr>
        <p:spPr>
          <a:xfrm>
            <a:off x="304800" y="1143000"/>
            <a:ext cx="8382000" cy="5181600"/>
          </a:xfrm>
        </p:spPr>
        <p:txBody>
          <a:bodyPr>
            <a:normAutofit fontScale="77500" lnSpcReduction="20000"/>
          </a:bodyPr>
          <a:lstStyle/>
          <a:p>
            <a:r>
              <a:rPr lang="en-US" dirty="0"/>
              <a:t>The U.S. was less than 100 years old when the Civil War was over, slavery abolished, and the first transcontinental railroad built.  </a:t>
            </a:r>
          </a:p>
          <a:p>
            <a:endParaRPr lang="en-US" dirty="0"/>
          </a:p>
          <a:p>
            <a:r>
              <a:rPr lang="en-US" dirty="0"/>
              <a:t>20 years later the Canadian Pacific span of 2,097 miles first transcontinental railroad in Canada.</a:t>
            </a:r>
          </a:p>
          <a:p>
            <a:endParaRPr lang="en-US" dirty="0"/>
          </a:p>
          <a:p>
            <a:r>
              <a:rPr lang="en-US" dirty="0"/>
              <a:t>32 years later the Russians finished the Trans-Siberian finished their transcontinental railroad of 5,338 miles.</a:t>
            </a:r>
          </a:p>
          <a:p>
            <a:endParaRPr lang="en-US" dirty="0"/>
          </a:p>
          <a:p>
            <a:r>
              <a:rPr lang="en-US" b="1" dirty="0">
                <a:solidFill>
                  <a:srgbClr val="FF0000"/>
                </a:solidFill>
              </a:rPr>
              <a:t>January 27, </a:t>
            </a:r>
            <a:r>
              <a:rPr lang="en-US" b="1" dirty="0" smtClean="0">
                <a:solidFill>
                  <a:srgbClr val="FF0000"/>
                </a:solidFill>
              </a:rPr>
              <a:t>1855 </a:t>
            </a:r>
            <a:r>
              <a:rPr lang="en-US" dirty="0" smtClean="0"/>
              <a:t>the completion of the </a:t>
            </a:r>
            <a:r>
              <a:rPr lang="en-US" b="1" dirty="0"/>
              <a:t>Panama Canal Railway</a:t>
            </a:r>
            <a:r>
              <a:rPr lang="en-US" dirty="0"/>
              <a:t> </a:t>
            </a:r>
            <a:r>
              <a:rPr lang="en-US" dirty="0" smtClean="0"/>
              <a:t>linking </a:t>
            </a:r>
            <a:r>
              <a:rPr lang="en-US" dirty="0"/>
              <a:t>the Atlantic Ocean to the Pacific Ocean in </a:t>
            </a:r>
            <a:r>
              <a:rPr lang="en-US" u="sng" dirty="0"/>
              <a:t>Central America</a:t>
            </a:r>
            <a:r>
              <a:rPr lang="en-US" dirty="0"/>
              <a:t>. The route stretches </a:t>
            </a:r>
            <a:r>
              <a:rPr lang="en-US" dirty="0">
                <a:solidFill>
                  <a:srgbClr val="FF0000"/>
                </a:solidFill>
              </a:rPr>
              <a:t>47.6</a:t>
            </a:r>
            <a:r>
              <a:rPr lang="en-US" dirty="0"/>
              <a:t> </a:t>
            </a:r>
            <a:r>
              <a:rPr lang="en-US" dirty="0" smtClean="0"/>
              <a:t>miles </a:t>
            </a:r>
            <a:r>
              <a:rPr lang="en-US" dirty="0"/>
              <a:t>across the Isthmus of Panama from Colón (Atlantic) to Balboa (Pacific, near Panama City</a:t>
            </a:r>
            <a:r>
              <a:rPr lang="en-US" dirty="0" smtClean="0"/>
              <a:t>).</a:t>
            </a:r>
            <a:endParaRPr lang="en-US" dirty="0"/>
          </a:p>
          <a:p>
            <a:endParaRPr lang="en-US" dirty="0"/>
          </a:p>
        </p:txBody>
      </p:sp>
    </p:spTree>
    <p:extLst>
      <p:ext uri="{BB962C8B-B14F-4D97-AF65-F5344CB8AC3E}">
        <p14:creationId xmlns:p14="http://schemas.microsoft.com/office/powerpoint/2010/main" val="244363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Early Need Shown</a:t>
            </a:r>
            <a:endParaRPr lang="en-US" sz="3600"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sz="3100" dirty="0"/>
              <a:t>A </a:t>
            </a:r>
            <a:r>
              <a:rPr lang="en-US" sz="3100" dirty="0" smtClean="0"/>
              <a:t>RR </a:t>
            </a:r>
            <a:r>
              <a:rPr lang="en-US" sz="3100" dirty="0"/>
              <a:t>linking </a:t>
            </a:r>
            <a:r>
              <a:rPr lang="en-US" sz="3100" dirty="0" smtClean="0"/>
              <a:t>east </a:t>
            </a:r>
            <a:r>
              <a:rPr lang="en-US" sz="3100" dirty="0"/>
              <a:t>and west coasts had been a </a:t>
            </a:r>
            <a:r>
              <a:rPr lang="en-US" sz="3100" dirty="0" smtClean="0"/>
              <a:t>dream since steam </a:t>
            </a:r>
            <a:r>
              <a:rPr lang="en-US" sz="3100" dirty="0"/>
              <a:t>locomotive </a:t>
            </a:r>
            <a:r>
              <a:rPr lang="en-US" sz="3100" dirty="0" smtClean="0"/>
              <a:t>- early </a:t>
            </a:r>
            <a:r>
              <a:rPr lang="en-US" sz="3100" dirty="0"/>
              <a:t>1830s. </a:t>
            </a:r>
            <a:endParaRPr lang="en-US" sz="3100" dirty="0" smtClean="0"/>
          </a:p>
          <a:p>
            <a:pPr marL="0" indent="0">
              <a:buNone/>
            </a:pPr>
            <a:endParaRPr lang="en-US" sz="3100" dirty="0" smtClean="0"/>
          </a:p>
          <a:p>
            <a:r>
              <a:rPr lang="en-US" sz="3100" dirty="0" smtClean="0"/>
              <a:t>1848 - Discovery of gold in California dramatized the need as it brought </a:t>
            </a:r>
            <a:r>
              <a:rPr lang="en-US" sz="3100" dirty="0"/>
              <a:t>thousands to </a:t>
            </a:r>
            <a:r>
              <a:rPr lang="en-US" sz="3100" dirty="0" smtClean="0"/>
              <a:t>West </a:t>
            </a:r>
            <a:r>
              <a:rPr lang="en-US" sz="3100" dirty="0"/>
              <a:t>Coast. </a:t>
            </a:r>
            <a:endParaRPr lang="en-US" sz="3100" dirty="0" smtClean="0"/>
          </a:p>
          <a:p>
            <a:pPr marL="342900" lvl="1" indent="-342900">
              <a:buFont typeface="Arial" pitchFamily="34" charset="0"/>
              <a:buChar char="•"/>
            </a:pPr>
            <a:endParaRPr lang="en-US" sz="3100" dirty="0" smtClean="0"/>
          </a:p>
          <a:p>
            <a:pPr marL="342900" lvl="1" indent="-342900">
              <a:buFont typeface="Arial" pitchFamily="34" charset="0"/>
              <a:buChar char="•"/>
            </a:pPr>
            <a:r>
              <a:rPr lang="en-US" sz="3100" dirty="0" smtClean="0"/>
              <a:t>Only 3 </a:t>
            </a:r>
            <a:r>
              <a:rPr lang="en-US" sz="3100" dirty="0"/>
              <a:t>routes </a:t>
            </a:r>
            <a:r>
              <a:rPr lang="en-US" sz="3100" dirty="0" smtClean="0"/>
              <a:t>to </a:t>
            </a:r>
            <a:r>
              <a:rPr lang="en-US" sz="3100" dirty="0"/>
              <a:t>West </a:t>
            </a:r>
            <a:r>
              <a:rPr lang="en-US" sz="3100" dirty="0" smtClean="0"/>
              <a:t>available – travel could </a:t>
            </a:r>
            <a:r>
              <a:rPr lang="en-US" sz="3100" dirty="0"/>
              <a:t>take four months or more to </a:t>
            </a:r>
            <a:r>
              <a:rPr lang="en-US" sz="3100" dirty="0" smtClean="0"/>
              <a:t>complete and were dangerous. </a:t>
            </a:r>
          </a:p>
          <a:p>
            <a:pPr lvl="1"/>
            <a:r>
              <a:rPr lang="en-US" dirty="0" smtClean="0"/>
              <a:t>By </a:t>
            </a:r>
            <a:r>
              <a:rPr lang="en-US" dirty="0"/>
              <a:t>wagon across the </a:t>
            </a:r>
            <a:r>
              <a:rPr lang="en-US" dirty="0" smtClean="0"/>
              <a:t>plains</a:t>
            </a:r>
          </a:p>
          <a:p>
            <a:pPr lvl="1"/>
            <a:r>
              <a:rPr lang="en-US" dirty="0" smtClean="0"/>
              <a:t>By </a:t>
            </a:r>
            <a:r>
              <a:rPr lang="en-US" dirty="0"/>
              <a:t>ship around South America. </a:t>
            </a:r>
            <a:endParaRPr lang="en-US" dirty="0" smtClean="0"/>
          </a:p>
          <a:p>
            <a:pPr lvl="1"/>
            <a:r>
              <a:rPr lang="en-US" dirty="0" smtClean="0"/>
              <a:t>By ship and cross through Panama – Deadly diseases</a:t>
            </a:r>
          </a:p>
          <a:p>
            <a:endParaRPr lang="en-US" dirty="0"/>
          </a:p>
        </p:txBody>
      </p:sp>
    </p:spTree>
    <p:extLst>
      <p:ext uri="{BB962C8B-B14F-4D97-AF65-F5344CB8AC3E}">
        <p14:creationId xmlns:p14="http://schemas.microsoft.com/office/powerpoint/2010/main" val="2359260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6426</TotalTime>
  <Words>4763</Words>
  <Application>Microsoft Office PowerPoint</Application>
  <PresentationFormat>On-screen Show (4:3)</PresentationFormat>
  <Paragraphs>447</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The Golden Spike – Connecting East and West History of the First Transcontinental Railroad OLLI Class 1 of 3 History Overview Union Pacific Railroad Central Pacific Railroad Pacific Railroad Act</vt:lpstr>
      <vt:lpstr>Course Schedule</vt:lpstr>
      <vt:lpstr>Uniting the Nation East Meets West</vt:lpstr>
      <vt:lpstr>Golden Spike</vt:lpstr>
      <vt:lpstr> Golden Spike - 150 Year Anniversary </vt:lpstr>
      <vt:lpstr>Golden Spike</vt:lpstr>
      <vt:lpstr>Engineering Marvel</vt:lpstr>
      <vt:lpstr>Other Transcontinental Railroads</vt:lpstr>
      <vt:lpstr>Early Need Shown</vt:lpstr>
      <vt:lpstr>Travel Advantages</vt:lpstr>
      <vt:lpstr>Travel – Wagon Train</vt:lpstr>
      <vt:lpstr>Other Obstacles</vt:lpstr>
      <vt:lpstr>Affects on American Life</vt:lpstr>
      <vt:lpstr>Affects on American Life</vt:lpstr>
      <vt:lpstr>Affects on American Life</vt:lpstr>
      <vt:lpstr>Overall Big Project</vt:lpstr>
      <vt:lpstr>Transcontinental Railroad?</vt:lpstr>
      <vt:lpstr>A Brief History</vt:lpstr>
      <vt:lpstr>First Thought of Pacific Railroad</vt:lpstr>
      <vt:lpstr>Asa Whitney</vt:lpstr>
      <vt:lpstr>Asa Whitney</vt:lpstr>
      <vt:lpstr>1853: Congress appropriated $150,000 ($50 million today) for a comprehensive railroad survey from Midwest to Pacific Coast. </vt:lpstr>
      <vt:lpstr>A Brief History</vt:lpstr>
      <vt:lpstr>PowerPoint Presentation</vt:lpstr>
      <vt:lpstr>PowerPoint Presentation</vt:lpstr>
      <vt:lpstr>A Brief History</vt:lpstr>
      <vt:lpstr>Theodore Judah March 4, 1826 to February 2, 1863 (37)</vt:lpstr>
      <vt:lpstr>The CPRR grade at Donner Summit as it appeared in 1869 and 2003</vt:lpstr>
      <vt:lpstr>A Brief History</vt:lpstr>
      <vt:lpstr>Central Pacific Incorporation</vt:lpstr>
      <vt:lpstr>A Brief History</vt:lpstr>
      <vt:lpstr>Big Four</vt:lpstr>
      <vt:lpstr>Collis P. Huntington</vt:lpstr>
      <vt:lpstr>Mark Hopkins September 1, 1813 to March 29, 1878 (64)</vt:lpstr>
      <vt:lpstr>Charles Crocker September 16, 1822 to August 14, 1888 (65)</vt:lpstr>
      <vt:lpstr>Charles Crocker</vt:lpstr>
      <vt:lpstr>Leland Stanford March 4, 1885 to June 21, 1893 (69)</vt:lpstr>
      <vt:lpstr>Leland Stanford</vt:lpstr>
      <vt:lpstr>Pacific Railway Route</vt:lpstr>
      <vt:lpstr>Central Pacific - Judah</vt:lpstr>
      <vt:lpstr>A Brief History</vt:lpstr>
      <vt:lpstr>Union Pacific</vt:lpstr>
      <vt:lpstr>Pacific Railway Act (Civil War)</vt:lpstr>
      <vt:lpstr>Pacific Railway Act</vt:lpstr>
      <vt:lpstr>First Transcontinental Railroad</vt:lpstr>
      <vt:lpstr>1864 Pacific Railway Act Amendment</vt:lpstr>
      <vt:lpstr>Pacific Railway Acts</vt:lpstr>
      <vt:lpstr>Pacific Railway Acts</vt:lpstr>
      <vt:lpstr>Financing the Railroad</vt:lpstr>
      <vt:lpstr>37th Congress</vt:lpstr>
      <vt:lpstr>37th Congress</vt:lpstr>
      <vt:lpstr>37th Congress</vt:lpstr>
      <vt:lpstr>Grenville Dodge</vt:lpstr>
      <vt:lpstr>Glenville Dodge 1831-1916</vt:lpstr>
      <vt:lpstr>Union Pacific Railroad (UP)</vt:lpstr>
      <vt:lpstr>Thomas Durant February 6, 1820 to October 5, 1885 (65)</vt:lpstr>
      <vt:lpstr>Thomas Durant (Background)</vt:lpstr>
      <vt:lpstr>Railroad Company Race Begins</vt:lpstr>
      <vt:lpstr>Casement Brothers</vt:lpstr>
      <vt:lpstr>Jack Casement</vt:lpstr>
      <vt:lpstr>Central Pacific </vt:lpstr>
      <vt:lpstr>James Harvey Strobridge</vt:lpstr>
      <vt:lpstr>Central Pacific</vt:lpstr>
      <vt:lpstr>U.P. Workers Living Conditions</vt:lpstr>
      <vt:lpstr>City on Wheels</vt:lpstr>
      <vt:lpstr>C.P. Supplies</vt:lpstr>
      <vt:lpstr>C.P. Supplies</vt:lpstr>
      <vt:lpstr>Race Underway</vt:lpstr>
      <vt:lpstr>Union Pacific</vt:lpstr>
      <vt:lpstr>       Cheyenne Indians tearing up the tracks of the Union Pacific R.R.       </vt:lpstr>
      <vt:lpstr>Next Week - People Groups </vt:lpstr>
      <vt:lpstr>Workers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America’s Railroads</dc:title>
  <dc:creator>Madeline</dc:creator>
  <cp:lastModifiedBy>Dogwood</cp:lastModifiedBy>
  <cp:revision>205</cp:revision>
  <cp:lastPrinted>2016-09-27T19:41:15Z</cp:lastPrinted>
  <dcterms:created xsi:type="dcterms:W3CDTF">2013-10-11T17:23:28Z</dcterms:created>
  <dcterms:modified xsi:type="dcterms:W3CDTF">2019-07-24T13:06:55Z</dcterms:modified>
</cp:coreProperties>
</file>